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331" r:id="rId5"/>
    <p:sldId id="446" r:id="rId6"/>
    <p:sldId id="447" r:id="rId7"/>
    <p:sldId id="257" r:id="rId8"/>
    <p:sldId id="267" r:id="rId9"/>
    <p:sldId id="332" r:id="rId10"/>
    <p:sldId id="448" r:id="rId11"/>
    <p:sldId id="449" r:id="rId12"/>
    <p:sldId id="268" r:id="rId13"/>
    <p:sldId id="338" r:id="rId14"/>
    <p:sldId id="337" r:id="rId15"/>
    <p:sldId id="258" r:id="rId16"/>
    <p:sldId id="259" r:id="rId17"/>
    <p:sldId id="260" r:id="rId18"/>
    <p:sldId id="261" r:id="rId19"/>
    <p:sldId id="450" r:id="rId20"/>
    <p:sldId id="270" r:id="rId21"/>
    <p:sldId id="326" r:id="rId22"/>
    <p:sldId id="328" r:id="rId23"/>
    <p:sldId id="263" r:id="rId24"/>
    <p:sldId id="329" r:id="rId25"/>
    <p:sldId id="280" r:id="rId26"/>
    <p:sldId id="440" r:id="rId27"/>
    <p:sldId id="441" r:id="rId28"/>
    <p:sldId id="281" r:id="rId29"/>
    <p:sldId id="451" r:id="rId30"/>
    <p:sldId id="269" r:id="rId31"/>
    <p:sldId id="330"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iusox@163.com"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p:restoredTop sz="80043"/>
  </p:normalViewPr>
  <p:slideViewPr>
    <p:cSldViewPr snapToGrid="0" snapToObjects="1">
      <p:cViewPr varScale="1">
        <p:scale>
          <a:sx n="131" d="100"/>
          <a:sy n="131" d="100"/>
        </p:scale>
        <p:origin x="6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refer to the respective NSLEP docs and provide status of each target/goal set therein;</a:t>
            </a:r>
            <a:endParaRPr dirty="0"/>
          </a:p>
          <a:p>
            <a:pPr marL="0" lvl="0" indent="0" algn="l" rtl="0">
              <a:spcBef>
                <a:spcPts val="0"/>
              </a:spcBef>
              <a:spcAft>
                <a:spcPts val="0"/>
              </a:spcAft>
              <a:buNone/>
            </a:pPr>
            <a:r>
              <a:rPr lang="en-US" dirty="0"/>
              <a:t>-Describe how you plan to achieve the goals/targets not or partially achieved with a proposed timeline;</a:t>
            </a:r>
            <a:endParaRPr dirty="0"/>
          </a:p>
          <a:p>
            <a:pPr marL="0" lvl="0" indent="0" algn="l" rtl="0">
              <a:spcBef>
                <a:spcPts val="0"/>
              </a:spcBef>
              <a:spcAft>
                <a:spcPts val="0"/>
              </a:spcAft>
              <a:buNone/>
            </a:pPr>
            <a:r>
              <a:rPr lang="en-US" dirty="0"/>
              <a:t>-Add slides to report all the targets/goals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provide synthesis of the funds secured from the government and international donors to accomplish the NSLEP goals and targets; </a:t>
            </a:r>
            <a:endParaRPr lang="en-US"/>
          </a:p>
          <a:p>
            <a:pPr marL="0" lvl="0" indent="0" algn="l" rtl="0">
              <a:spcBef>
                <a:spcPts val="0"/>
              </a:spcBef>
              <a:spcAft>
                <a:spcPts val="0"/>
              </a:spcAft>
              <a:buNone/>
            </a:pPr>
            <a:r>
              <a:rPr lang="en-US"/>
              <a:t>-Refer to the NSLEP doc, please describe the amount of funds proposed at the onset and proportion of funds secured until now and financial gap thereof;</a:t>
            </a:r>
            <a:endParaRPr lang="en-US"/>
          </a:p>
          <a:p>
            <a:pPr marL="0" lvl="0" indent="0" algn="l" rtl="0">
              <a:spcBef>
                <a:spcPts val="0"/>
              </a:spcBef>
              <a:spcAft>
                <a:spcPts val="0"/>
              </a:spcAft>
              <a:buNone/>
            </a:pPr>
            <a:r>
              <a:rPr lang="en-US"/>
              <a:t>-How do you plan to mobilize resources to pluck the financial gap during the upcoming years; </a:t>
            </a:r>
            <a:endParaRPr lang="en-US"/>
          </a:p>
          <a:p>
            <a:pPr marL="0" lvl="0" indent="0" algn="l" rtl="0">
              <a:spcBef>
                <a:spcPts val="0"/>
              </a:spcBef>
              <a:spcAft>
                <a:spcPts val="0"/>
              </a:spcAft>
              <a:buNone/>
            </a:pPr>
            <a:r>
              <a:rPr lang="en-US"/>
              <a:t>-Add slides, if required. </a:t>
            </a:r>
            <a:endParaRPr lang="en-US"/>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provide synthesis of the funds secured from the government and international donors to accomplish the NSLEP goals and targets; </a:t>
            </a:r>
            <a:endParaRPr lang="en-US"/>
          </a:p>
          <a:p>
            <a:pPr marL="0" lvl="0" indent="0" algn="l" rtl="0">
              <a:spcBef>
                <a:spcPts val="0"/>
              </a:spcBef>
              <a:spcAft>
                <a:spcPts val="0"/>
              </a:spcAft>
              <a:buNone/>
            </a:pPr>
            <a:r>
              <a:rPr lang="en-US"/>
              <a:t>-Refer to the NSLEP doc, please describe the amount of funds proposed at the onset and proportion of funds secured until now and financial gap thereof;</a:t>
            </a:r>
            <a:endParaRPr lang="en-US"/>
          </a:p>
          <a:p>
            <a:pPr marL="0" lvl="0" indent="0" algn="l" rtl="0">
              <a:spcBef>
                <a:spcPts val="0"/>
              </a:spcBef>
              <a:spcAft>
                <a:spcPts val="0"/>
              </a:spcAft>
              <a:buNone/>
            </a:pPr>
            <a:r>
              <a:rPr lang="en-US"/>
              <a:t>-How do you plan to mobilize resources to pluck the financial gap during the upcoming years; </a:t>
            </a:r>
            <a:endParaRPr lang="en-US"/>
          </a:p>
          <a:p>
            <a:pPr marL="0" lvl="0" indent="0" algn="l" rtl="0">
              <a:spcBef>
                <a:spcPts val="0"/>
              </a:spcBef>
              <a:spcAft>
                <a:spcPts val="0"/>
              </a:spcAft>
              <a:buNone/>
            </a:pPr>
            <a:r>
              <a:rPr lang="en-US"/>
              <a:t>-Add slides, if required. </a:t>
            </a:r>
            <a:endParaRPr lang="en-US"/>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provide synthesis of the funds secured from the government and international donors to accomplish the NSLEP goals and targets; </a:t>
            </a:r>
            <a:endParaRPr lang="en-US"/>
          </a:p>
          <a:p>
            <a:pPr marL="0" lvl="0" indent="0" algn="l" rtl="0">
              <a:spcBef>
                <a:spcPts val="0"/>
              </a:spcBef>
              <a:spcAft>
                <a:spcPts val="0"/>
              </a:spcAft>
              <a:buNone/>
            </a:pPr>
            <a:r>
              <a:rPr lang="en-US"/>
              <a:t>-Refer to the NSLEP doc, please describe the amount of funds proposed at the onset and proportion of funds secured until now and financial gap thereof;</a:t>
            </a:r>
            <a:endParaRPr lang="en-US"/>
          </a:p>
          <a:p>
            <a:pPr marL="0" lvl="0" indent="0" algn="l" rtl="0">
              <a:spcBef>
                <a:spcPts val="0"/>
              </a:spcBef>
              <a:spcAft>
                <a:spcPts val="0"/>
              </a:spcAft>
              <a:buNone/>
            </a:pPr>
            <a:r>
              <a:rPr lang="en-US"/>
              <a:t>-How do you plan to mobilize resources to pluck the financial gap during the upcoming years; </a:t>
            </a:r>
            <a:endParaRPr lang="en-US"/>
          </a:p>
          <a:p>
            <a:pPr marL="0" lvl="0" indent="0" algn="l" rtl="0">
              <a:spcBef>
                <a:spcPts val="0"/>
              </a:spcBef>
              <a:spcAft>
                <a:spcPts val="0"/>
              </a:spcAft>
              <a:buNone/>
            </a:pPr>
            <a:r>
              <a:rPr lang="en-US"/>
              <a:t>-Add slides, if required. </a:t>
            </a:r>
            <a:endParaRPr lang="en-US"/>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Modeled impact of climate change on the distribution of snow leopard, we see clear risk of range contraction, fragmentation and population decline</a:t>
            </a:r>
            <a:r>
              <a:rPr lang="zh-CN" altLang="en-US">
                <a:effectLst/>
              </a:rPr>
              <a:t> </a:t>
            </a:r>
            <a:endParaRPr lang="en-US" dirty="0"/>
          </a:p>
        </p:txBody>
      </p:sp>
      <p:sp>
        <p:nvSpPr>
          <p:cNvPr id="4" name="Slide Number Placeholder 3"/>
          <p:cNvSpPr>
            <a:spLocks noGrp="1"/>
          </p:cNvSpPr>
          <p:nvPr>
            <p:ph type="sldNum" sz="quarter" idx="10"/>
          </p:nvPr>
        </p:nvSpPr>
        <p:spPr/>
        <p:txBody>
          <a:bodyPr/>
          <a:lstStyle/>
          <a:p>
            <a:fld id="{7D15595E-E844-4BA7-9C89-B601AF5D16D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or proposed community-based conservation programs in the snow leopard habitat</a:t>
            </a:r>
            <a:endParaRPr lang="en-US" dirty="0"/>
          </a:p>
          <a:p>
            <a:r>
              <a:rPr lang="en-US" dirty="0"/>
              <a:t>Gaps and needs</a:t>
            </a:r>
            <a:endParaRPr lang="en-IN" dirty="0"/>
          </a:p>
          <a:p>
            <a:endParaRPr lang="en-US" dirty="0"/>
          </a:p>
        </p:txBody>
      </p:sp>
      <p:sp>
        <p:nvSpPr>
          <p:cNvPr id="4" name="Slide Number Placeholder 3"/>
          <p:cNvSpPr>
            <a:spLocks noGrp="1"/>
          </p:cNvSpPr>
          <p:nvPr>
            <p:ph type="sldNum" sz="quarter" idx="5"/>
          </p:nvPr>
        </p:nvSpPr>
        <p:spPr/>
        <p:txBody>
          <a:bodyPr/>
          <a:lstStyle/>
          <a:p>
            <a:fld id="{74942ECA-ADA6-2043-82A8-94043F1D2AC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CN" sz="1200" kern="1200" dirty="0">
                <a:solidFill>
                  <a:schemeClr val="tx1"/>
                </a:solidFill>
                <a:effectLst/>
                <a:latin typeface="+mn-lt"/>
                <a:ea typeface="+mn-ea"/>
                <a:cs typeface="+mn-cs"/>
              </a:rPr>
              <a:t>ease the conflicts between snow leopard and the local people’s production and living and to promote understanding and support of the local public for snow </a:t>
            </a:r>
            <a:r>
              <a:rPr lang="en-GB" altLang="zh-CN" sz="1200" kern="1200" dirty="0" err="1">
                <a:solidFill>
                  <a:schemeClr val="tx1"/>
                </a:solidFill>
                <a:effectLst/>
                <a:latin typeface="+mn-lt"/>
                <a:ea typeface="+mn-ea"/>
                <a:cs typeface="+mn-cs"/>
              </a:rPr>
              <a:t>leopardconservation</a:t>
            </a:r>
            <a:r>
              <a:rPr lang="en-GB"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C1A4F7-CBA9-4596-B5F1-0445C3C2C63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90204"/>
              <a:buNone/>
              <a:defRPr/>
            </a:pPr>
            <a:r>
              <a:rPr lang="en-US" altLang="zh-CN" sz="1200" b="0" i="0" u="none" strike="noStrike" cap="none" dirty="0">
                <a:solidFill>
                  <a:schemeClr val="dk1"/>
                </a:solidFill>
                <a:effectLst/>
                <a:latin typeface="Calibri"/>
                <a:ea typeface="Calibri"/>
                <a:cs typeface="Calibri"/>
                <a:sym typeface="Calibri"/>
              </a:rPr>
              <a:t>Overview on snow leopard status</a:t>
            </a:r>
            <a:r>
              <a:rPr lang="zh-CN" altLang="en-US" sz="1200" b="0" i="0" u="none" strike="noStrike" cap="none"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in China.</a:t>
            </a:r>
            <a:r>
              <a:rPr lang="zh-CN" altLang="en-US" sz="1200" b="0" i="0" u="none" strike="noStrike" cap="none" dirty="0">
                <a:solidFill>
                  <a:schemeClr val="dk1"/>
                </a:solidFill>
                <a:effectLst/>
                <a:latin typeface="Calibri"/>
                <a:ea typeface="Calibri"/>
                <a:cs typeface="Calibri"/>
                <a:sym typeface="Calibri"/>
              </a:rPr>
              <a:t> </a:t>
            </a:r>
            <a:r>
              <a:rPr lang="en-US" altLang="zh-CN" sz="1200" b="0" i="0" u="none" strike="noStrike" cap="none" dirty="0">
                <a:solidFill>
                  <a:schemeClr val="dk1"/>
                </a:solidFill>
                <a:effectLst/>
                <a:latin typeface="Calibri"/>
                <a:ea typeface="Calibri"/>
                <a:cs typeface="Calibri"/>
                <a:sym typeface="Calibri"/>
              </a:rPr>
              <a:t>https://</a:t>
            </a:r>
            <a:r>
              <a:rPr lang="en-US" altLang="zh-CN" sz="1200" b="0" i="0" u="none" strike="noStrike" cap="none" dirty="0" err="1">
                <a:solidFill>
                  <a:schemeClr val="dk1"/>
                </a:solidFill>
                <a:effectLst/>
                <a:latin typeface="Calibri"/>
                <a:ea typeface="Calibri"/>
                <a:cs typeface="Calibri"/>
                <a:sym typeface="Calibri"/>
              </a:rPr>
              <a:t>doi.org</a:t>
            </a:r>
            <a:r>
              <a:rPr lang="en-US" altLang="zh-CN" sz="1200" b="0" i="0" u="none" strike="noStrike" cap="none" dirty="0">
                <a:solidFill>
                  <a:schemeClr val="dk1"/>
                </a:solidFill>
                <a:effectLst/>
                <a:latin typeface="Calibri"/>
                <a:ea typeface="Calibri"/>
                <a:cs typeface="Calibri"/>
                <a:sym typeface="Calibri"/>
              </a:rPr>
              <a:t>/10.1016/B978-0-323-85775-8.00021-2</a:t>
            </a:r>
            <a:endParaRPr lang="en-US" altLang="zh-CN"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90204"/>
              <a:buNone/>
              <a:defRPr/>
            </a:pPr>
            <a:r>
              <a:rPr kumimoji="1" lang="en-US" altLang="zh-CN" dirty="0">
                <a:sym typeface="+mn-ea"/>
              </a:rPr>
              <a:t>Currently, snow leopards</a:t>
            </a:r>
            <a:r>
              <a:rPr kumimoji="1" lang="zh-CN" altLang="en-US" dirty="0">
                <a:sym typeface="+mn-ea"/>
              </a:rPr>
              <a:t> </a:t>
            </a:r>
            <a:r>
              <a:rPr kumimoji="1" lang="en-US" altLang="zh-CN" dirty="0">
                <a:sym typeface="+mn-ea"/>
              </a:rPr>
              <a:t>in China are known to be present in Tibet, Qinghai, Xinjiang,</a:t>
            </a:r>
            <a:r>
              <a:rPr kumimoji="1" lang="zh-CN" altLang="en-US" dirty="0">
                <a:sym typeface="+mn-ea"/>
              </a:rPr>
              <a:t> </a:t>
            </a:r>
            <a:r>
              <a:rPr kumimoji="1" lang="en-US" altLang="zh-CN" dirty="0">
                <a:sym typeface="+mn-ea"/>
              </a:rPr>
              <a:t>Gansu, Sichuan, Yunnan, Inner</a:t>
            </a:r>
            <a:r>
              <a:rPr kumimoji="1" lang="zh-CN" altLang="en-US" dirty="0">
                <a:sym typeface="+mn-ea"/>
              </a:rPr>
              <a:t> </a:t>
            </a:r>
            <a:r>
              <a:rPr kumimoji="1" lang="en-US" altLang="zh-CN" dirty="0">
                <a:sym typeface="+mn-ea"/>
              </a:rPr>
              <a:t>Mongolia, and Ningxia</a:t>
            </a:r>
            <a:endParaRPr lang="en-US" altLang="zh-CN" sz="1200" b="0" i="0" u="none" strike="noStrike" cap="none" dirty="0">
              <a:solidFill>
                <a:schemeClr val="dk1"/>
              </a:solidFill>
              <a:effectLst/>
              <a:latin typeface="Calibri"/>
              <a:ea typeface="Calibri"/>
              <a:cs typeface="Calibri"/>
              <a:sym typeface="Calibri"/>
            </a:endParaRPr>
          </a:p>
          <a:p>
            <a:endParaRPr lang="en-US" altLang="zh-CN" sz="1200" b="0" i="0" u="none" strike="noStrike" cap="none" dirty="0">
              <a:solidFill>
                <a:schemeClr val="dk1"/>
              </a:solidFill>
              <a:effectLst/>
              <a:latin typeface="Calibri"/>
              <a:ea typeface="Calibri"/>
              <a:cs typeface="Calibri"/>
              <a:sym typeface="Calibri"/>
            </a:endParaRPr>
          </a:p>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t>Through by Darwin</a:t>
            </a:r>
            <a:r>
              <a:rPr lang="en-US" altLang="zh-CN" sz="1200" baseline="0" dirty="0"/>
              <a:t> Initiative project and collaborative projects for</a:t>
            </a:r>
            <a:r>
              <a:rPr lang="en-US" altLang="zh-CN" sz="1200" dirty="0"/>
              <a:t> snow leopards, over 200 front-line staff has been trained and most of them are working in nature reserves cross</a:t>
            </a:r>
            <a:r>
              <a:rPr lang="en-US" altLang="zh-CN" sz="1200" baseline="0" dirty="0"/>
              <a:t> over snow leopard land </a:t>
            </a:r>
            <a:r>
              <a:rPr lang="en-US" altLang="zh-CN" sz="1200" baseline="0" dirty="0" err="1"/>
              <a:t>scapes</a:t>
            </a:r>
            <a:r>
              <a:rPr lang="en-US" altLang="zh-CN" sz="1200" dirty="0"/>
              <a:t> </a:t>
            </a:r>
            <a:endParaRPr lang="en-US" dirty="0"/>
          </a:p>
        </p:txBody>
      </p:sp>
      <p:sp>
        <p:nvSpPr>
          <p:cNvPr id="4" name="Slide Number Placeholder 3"/>
          <p:cNvSpPr>
            <a:spLocks noGrp="1"/>
          </p:cNvSpPr>
          <p:nvPr>
            <p:ph type="sldNum" sz="quarter" idx="10"/>
          </p:nvPr>
        </p:nvSpPr>
        <p:spPr/>
        <p:txBody>
          <a:bodyPr/>
          <a:lstStyle/>
          <a:p>
            <a:fld id="{42C1A4F7-CBA9-4596-B5F1-0445C3C2C63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0"/>
        <p:cNvGrpSpPr/>
        <p:nvPr/>
      </p:nvGrpSpPr>
      <p:grpSpPr>
        <a:xfrm>
          <a:off x="0" y="0"/>
          <a:ext cx="0" cy="0"/>
          <a:chOff x="0" y="0"/>
          <a:chExt cx="0" cy="0"/>
        </a:xfrm>
      </p:grpSpPr>
      <p:sp>
        <p:nvSpPr>
          <p:cNvPr id="131" name="Google Shape;1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Efforts made to disrupt poaching and illegal wildlife trade in snow leopard habitat</a:t>
            </a:r>
            <a:endParaRPr lang="en-US" dirty="0"/>
          </a:p>
          <a:p>
            <a:r>
              <a:rPr lang="en-US" dirty="0"/>
              <a:t>Number of snow leopard poaching/confiscation cases in the past 2-3 years, especially during the lockdowns due to COVID (if any)</a:t>
            </a:r>
            <a:endParaRPr lang="en-US" dirty="0"/>
          </a:p>
          <a:p>
            <a:r>
              <a:rPr lang="en-US" dirty="0"/>
              <a:t>Number of convictions (if any)</a:t>
            </a:r>
            <a:endParaRPr lang="en-US" dirty="0"/>
          </a:p>
          <a:p>
            <a:r>
              <a:rPr lang="en-US" dirty="0"/>
              <a:t>Any additional information or observations</a:t>
            </a:r>
            <a:endParaRPr lang="en-US" dirty="0"/>
          </a:p>
          <a:p>
            <a:r>
              <a:rPr lang="en-US" dirty="0"/>
              <a:t>Gaps and needs</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90204"/>
              <a:buNone/>
              <a:defRPr/>
            </a:pPr>
            <a:r>
              <a:rPr lang="en-US" sz="1200" dirty="0"/>
              <a:t>The </a:t>
            </a:r>
            <a:r>
              <a:rPr lang="en-US" altLang="zh-CN" sz="1200" dirty="0"/>
              <a:t>re</a:t>
            </a:r>
            <a:r>
              <a:rPr lang="en-US" sz="1200" dirty="0"/>
              <a:t>new</a:t>
            </a:r>
            <a:r>
              <a:rPr lang="en-US" altLang="zh-CN" sz="1200" dirty="0"/>
              <a:t>ed</a:t>
            </a:r>
            <a:r>
              <a:rPr lang="en-US" sz="1200" dirty="0"/>
              <a:t> Law also expands the </a:t>
            </a:r>
            <a:r>
              <a:rPr lang="en-US" sz="1200" dirty="0">
                <a:solidFill>
                  <a:schemeClr val="accent5"/>
                </a:solidFill>
              </a:rPr>
              <a:t>hunting methods prohibited</a:t>
            </a:r>
            <a:r>
              <a:rPr lang="en-US" sz="1200" dirty="0"/>
              <a:t> by the old Law to include poisons, explosives, electronic shock, electronic trap devices, snares, leg-hold traps, makeshift guns, etc.  Nighttime hunting with lights, guerrilla-style hunting, and hunting by destroying nests or using fire, smoke, or nets are also generally prohibited.  (2016 Law, art. 24.)</a:t>
            </a:r>
            <a:endParaRPr lang="en-US" sz="1200" dirty="0"/>
          </a:p>
          <a:p>
            <a:endParaRPr lang="en-US" dirty="0"/>
          </a:p>
        </p:txBody>
      </p:sp>
      <p:sp>
        <p:nvSpPr>
          <p:cNvPr id="4" name="Slide Number Placeholder 3"/>
          <p:cNvSpPr>
            <a:spLocks noGrp="1"/>
          </p:cNvSpPr>
          <p:nvPr>
            <p:ph type="sldNum" sz="quarter" idx="5"/>
          </p:nvPr>
        </p:nvSpPr>
        <p:spPr/>
        <p:txBody>
          <a:bodyPr/>
          <a:lstStyle/>
          <a:p>
            <a:fld id="{74942ECA-ADA6-2043-82A8-94043F1D2AC9}"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xfrm>
            <a:off x="1141413" y="754063"/>
            <a:ext cx="4391025" cy="3294062"/>
          </a:xfrm>
        </p:spPr>
      </p:sp>
      <p:sp>
        <p:nvSpPr>
          <p:cNvPr id="89090" name="Notes Placeholder 2"/>
          <p:cNvSpPr>
            <a:spLocks noGrp="1"/>
          </p:cNvSpPr>
          <p:nvPr>
            <p:ph type="body" idx="1"/>
          </p:nvPr>
        </p:nvSpPr>
        <p:spPr>
          <a:noFill/>
        </p:spPr>
        <p:txBody>
          <a:bodyPr/>
          <a:lstStyle/>
          <a:p>
            <a:r>
              <a:rPr lang="en-US"/>
              <a:t>All of the cumulative resistant kernel maps highlight a core connectivity zone for the global snow leopard population, located southwest of the QTP, through the west Himalaya, Karakorum, Pamir, and Tian Shan Mountain ranges </a:t>
            </a:r>
            <a:endParaRPr lang="en-US"/>
          </a:p>
          <a:p>
            <a:r>
              <a:rPr lang="en-US"/>
              <a:t>, through the west Himalaya, Karakorum, Pamir, and Tian Shan Mountain ranges (fig. 2). The cumulative resistant kernel maps show a second, lesser core area predicted in Altai-Sayan ranges in Mongolia and Russia.</a:t>
            </a:r>
            <a:r>
              <a:rPr lang="en-US" altLang="zh-CN"/>
              <a:t> </a:t>
            </a:r>
            <a:endParaRPr lang="en-US"/>
          </a:p>
        </p:txBody>
      </p:sp>
      <p:sp>
        <p:nvSpPr>
          <p:cNvPr id="89091" name="Slide Number Placeholder 3"/>
          <p:cNvSpPr>
            <a:spLocks noGrp="1"/>
          </p:cNvSpPr>
          <p:nvPr>
            <p:ph type="sldNum" sz="quarter" idx="5"/>
          </p:nvPr>
        </p:nvSpPr>
        <p:spPr>
          <a:noFill/>
        </p:spPr>
        <p:txBody>
          <a:bodyPr/>
          <a:lstStyle>
            <a:lvl1pPr eaLnBrk="0" hangingPunct="0">
              <a:defRPr sz="2400">
                <a:solidFill>
                  <a:schemeClr val="tx1"/>
                </a:solidFill>
                <a:latin typeface="Arial" panose="020B0604020202090204" pitchFamily="34" charset="0"/>
                <a:ea typeface="宋体" charset="0"/>
                <a:cs typeface="宋体" charset="0"/>
              </a:defRPr>
            </a:lvl1pPr>
            <a:lvl2pPr marL="742950" indent="-285750" eaLnBrk="0" hangingPunct="0">
              <a:defRPr sz="2400">
                <a:solidFill>
                  <a:schemeClr val="tx1"/>
                </a:solidFill>
                <a:latin typeface="Arial" panose="020B0604020202090204" pitchFamily="34" charset="0"/>
                <a:ea typeface="宋体" charset="0"/>
                <a:cs typeface="宋体" charset="0"/>
              </a:defRPr>
            </a:lvl2pPr>
            <a:lvl3pPr marL="1143000" indent="-228600" eaLnBrk="0" hangingPunct="0">
              <a:defRPr sz="2400">
                <a:solidFill>
                  <a:schemeClr val="tx1"/>
                </a:solidFill>
                <a:latin typeface="Arial" panose="020B0604020202090204" pitchFamily="34" charset="0"/>
                <a:ea typeface="宋体" charset="0"/>
                <a:cs typeface="宋体" charset="0"/>
              </a:defRPr>
            </a:lvl3pPr>
            <a:lvl4pPr marL="1600200" indent="-228600" eaLnBrk="0" hangingPunct="0">
              <a:defRPr sz="2400">
                <a:solidFill>
                  <a:schemeClr val="tx1"/>
                </a:solidFill>
                <a:latin typeface="Arial" panose="020B0604020202090204" pitchFamily="34" charset="0"/>
                <a:ea typeface="宋体" charset="0"/>
                <a:cs typeface="宋体" charset="0"/>
              </a:defRPr>
            </a:lvl4pPr>
            <a:lvl5pPr marL="2057400" indent="-228600" eaLnBrk="0" hangingPunct="0">
              <a:defRPr sz="2400">
                <a:solidFill>
                  <a:schemeClr val="tx1"/>
                </a:solidFill>
                <a:latin typeface="Arial" panose="020B0604020202090204" pitchFamily="34"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9pPr>
          </a:lstStyle>
          <a:p>
            <a:pPr eaLnBrk="1" hangingPunct="1"/>
            <a:fld id="{692F48B6-1A8D-514D-A86F-5097E761891F}" type="slidenum">
              <a:rPr lang="zh-CN" altLang="en-US" sz="1200"/>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xfrm>
            <a:off x="1141413" y="754063"/>
            <a:ext cx="4391025" cy="3294062"/>
          </a:xfrm>
        </p:spPr>
      </p:sp>
      <p:sp>
        <p:nvSpPr>
          <p:cNvPr id="95234" name="Notes Placeholder 2"/>
          <p:cNvSpPr>
            <a:spLocks noGrp="1"/>
          </p:cNvSpPr>
          <p:nvPr>
            <p:ph type="body" idx="1"/>
          </p:nvPr>
        </p:nvSpPr>
        <p:spPr>
          <a:noFill/>
        </p:spPr>
        <p:txBody>
          <a:bodyPr/>
          <a:lstStyle/>
          <a:p>
            <a:r>
              <a:rPr lang="en-US"/>
              <a:t>linking the Altay Mountains to the Tien Shan Mountains along the Alatau and Tarbagatay Mountains to the west, and to the south along the Borohoro Range (fig. 3c). Under the 1000km dispersal scenario, potential range connectivity becomes apparent in the in the eastern edge of the range across the Gobi Desert (fig. 3d). The position of stepping stones across this point, including the Helan and Yin Mountains in China, may offer a link connecting the extant populations in the Tost Mountains in Mongolia with the Qilian Mountains in China.</a:t>
            </a:r>
            <a:r>
              <a:rPr lang="en-US" altLang="zh-CN"/>
              <a:t> </a:t>
            </a:r>
            <a:endParaRPr lang="en-US"/>
          </a:p>
        </p:txBody>
      </p:sp>
      <p:sp>
        <p:nvSpPr>
          <p:cNvPr id="95235" name="Slide Number Placeholder 3"/>
          <p:cNvSpPr>
            <a:spLocks noGrp="1"/>
          </p:cNvSpPr>
          <p:nvPr>
            <p:ph type="sldNum" sz="quarter" idx="5"/>
          </p:nvPr>
        </p:nvSpPr>
        <p:spPr>
          <a:noFill/>
        </p:spPr>
        <p:txBody>
          <a:bodyPr/>
          <a:lstStyle>
            <a:lvl1pPr eaLnBrk="0" hangingPunct="0">
              <a:defRPr sz="2400">
                <a:solidFill>
                  <a:schemeClr val="tx1"/>
                </a:solidFill>
                <a:latin typeface="Arial" panose="020B0604020202090204" pitchFamily="34" charset="0"/>
                <a:ea typeface="宋体" charset="0"/>
                <a:cs typeface="宋体" charset="0"/>
              </a:defRPr>
            </a:lvl1pPr>
            <a:lvl2pPr marL="742950" indent="-285750" eaLnBrk="0" hangingPunct="0">
              <a:defRPr sz="2400">
                <a:solidFill>
                  <a:schemeClr val="tx1"/>
                </a:solidFill>
                <a:latin typeface="Arial" panose="020B0604020202090204" pitchFamily="34" charset="0"/>
                <a:ea typeface="宋体" charset="0"/>
                <a:cs typeface="宋体" charset="0"/>
              </a:defRPr>
            </a:lvl2pPr>
            <a:lvl3pPr marL="1143000" indent="-228600" eaLnBrk="0" hangingPunct="0">
              <a:defRPr sz="2400">
                <a:solidFill>
                  <a:schemeClr val="tx1"/>
                </a:solidFill>
                <a:latin typeface="Arial" panose="020B0604020202090204" pitchFamily="34" charset="0"/>
                <a:ea typeface="宋体" charset="0"/>
                <a:cs typeface="宋体" charset="0"/>
              </a:defRPr>
            </a:lvl3pPr>
            <a:lvl4pPr marL="1600200" indent="-228600" eaLnBrk="0" hangingPunct="0">
              <a:defRPr sz="2400">
                <a:solidFill>
                  <a:schemeClr val="tx1"/>
                </a:solidFill>
                <a:latin typeface="Arial" panose="020B0604020202090204" pitchFamily="34" charset="0"/>
                <a:ea typeface="宋体" charset="0"/>
                <a:cs typeface="宋体" charset="0"/>
              </a:defRPr>
            </a:lvl4pPr>
            <a:lvl5pPr marL="2057400" indent="-228600" eaLnBrk="0" hangingPunct="0">
              <a:defRPr sz="2400">
                <a:solidFill>
                  <a:schemeClr val="tx1"/>
                </a:solidFill>
                <a:latin typeface="Arial" panose="020B0604020202090204" pitchFamily="34"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panose="020B0604020202090204" pitchFamily="34" charset="0"/>
                <a:ea typeface="宋体" charset="0"/>
                <a:cs typeface="宋体" charset="0"/>
              </a:defRPr>
            </a:lvl9pPr>
          </a:lstStyle>
          <a:p>
            <a:pPr eaLnBrk="1" hangingPunct="1"/>
            <a:fld id="{886E0B8F-9204-9747-87D4-E84A4008C3B3}" type="slidenum">
              <a:rPr lang="zh-CN" altLang="en-US" sz="1200"/>
            </a:fld>
            <a:endParaRPr lang="zh-CN"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dirty="0">
                <a:effectLst/>
                <a:latin typeface="TimesNewRomanPSMT" panose="02020603050405020304"/>
              </a:rPr>
              <a:t>and shares trans-boundary habitat with ten other range- countries for roughly 10,000 km </a:t>
            </a:r>
            <a:endParaRPr lang="en-US" dirty="0"/>
          </a:p>
          <a:p>
            <a:endParaRPr lang="en-US" dirty="0"/>
          </a:p>
        </p:txBody>
      </p:sp>
      <p:sp>
        <p:nvSpPr>
          <p:cNvPr id="4" name="Slide Number Placeholder 3"/>
          <p:cNvSpPr>
            <a:spLocks noGrp="1"/>
          </p:cNvSpPr>
          <p:nvPr>
            <p:ph type="sldNum" sz="quarter" idx="5"/>
          </p:nvPr>
        </p:nvSpPr>
        <p:spPr/>
        <p:txBody>
          <a:bodyPr/>
          <a:lstStyle/>
          <a:p>
            <a:fld id="{74942ECA-ADA6-2043-82A8-94043F1D2AC9}"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altLang="zh-CN" dirty="0"/>
              <a:t>According</a:t>
            </a:r>
            <a:r>
              <a:rPr lang="zh-CN" altLang="en-US" dirty="0"/>
              <a:t> </a:t>
            </a:r>
            <a:r>
              <a:rPr lang="en-US" altLang="zh-CN" dirty="0"/>
              <a:t>to</a:t>
            </a:r>
            <a:r>
              <a:rPr lang="zh-CN" altLang="en-US" dirty="0"/>
              <a:t> </a:t>
            </a:r>
            <a:r>
              <a:rPr lang="en-US" altLang="zh-CN" dirty="0"/>
              <a:t>China</a:t>
            </a:r>
            <a:r>
              <a:rPr lang="zh-CN" altLang="en-US" dirty="0"/>
              <a:t> </a:t>
            </a:r>
            <a:r>
              <a:rPr lang="en-US" altLang="zh-CN" dirty="0"/>
              <a:t>Snow</a:t>
            </a:r>
            <a:r>
              <a:rPr lang="zh-CN" altLang="en-US" dirty="0"/>
              <a:t> </a:t>
            </a:r>
            <a:r>
              <a:rPr lang="en-US" altLang="zh-CN" dirty="0"/>
              <a:t>leopard</a:t>
            </a:r>
            <a:r>
              <a:rPr lang="zh-CN" altLang="en-US" dirty="0"/>
              <a:t> </a:t>
            </a:r>
            <a:r>
              <a:rPr lang="en-US" altLang="zh-CN" dirty="0"/>
              <a:t>conservation</a:t>
            </a:r>
            <a:r>
              <a:rPr lang="zh-CN" altLang="en-US" dirty="0"/>
              <a:t> </a:t>
            </a:r>
            <a:r>
              <a:rPr lang="en-US" altLang="zh-CN" dirty="0"/>
              <a:t>action</a:t>
            </a:r>
            <a:r>
              <a:rPr lang="zh-CN" altLang="en-US" dirty="0"/>
              <a:t> </a:t>
            </a:r>
            <a:r>
              <a:rPr lang="en-US" altLang="zh-CN" dirty="0"/>
              <a:t>plan</a:t>
            </a:r>
            <a:r>
              <a:rPr lang="zh-CN" altLang="en-US" dirty="0"/>
              <a:t> </a:t>
            </a:r>
            <a:r>
              <a:rPr lang="en-US" altLang="zh-CN" dirty="0"/>
              <a:t>drafted</a:t>
            </a:r>
            <a:r>
              <a:rPr lang="zh-CN" altLang="en-US" dirty="0"/>
              <a:t> </a:t>
            </a:r>
            <a:r>
              <a:rPr lang="en-US" altLang="zh-CN" dirty="0"/>
              <a:t>by State Forestry Administration,</a:t>
            </a:r>
            <a:r>
              <a:rPr lang="zh-CN" altLang="en-US" dirty="0"/>
              <a:t> </a:t>
            </a:r>
            <a:r>
              <a:rPr lang="en-US" altLang="zh-CN" dirty="0"/>
              <a:t>totally</a:t>
            </a:r>
            <a:r>
              <a:rPr lang="zh-CN" altLang="en-US" dirty="0"/>
              <a:t> </a:t>
            </a:r>
            <a:r>
              <a:rPr lang="en-US" altLang="zh-CN" dirty="0"/>
              <a:t>9</a:t>
            </a:r>
            <a:r>
              <a:rPr lang="zh-CN" altLang="en-US" dirty="0"/>
              <a:t> </a:t>
            </a:r>
            <a:r>
              <a:rPr lang="en-US" altLang="zh-CN" dirty="0"/>
              <a:t>key</a:t>
            </a:r>
            <a:r>
              <a:rPr lang="zh-CN" altLang="en-US" dirty="0"/>
              <a:t> </a:t>
            </a:r>
            <a:r>
              <a:rPr lang="en-US" altLang="zh-CN" dirty="0"/>
              <a:t>landscapes</a:t>
            </a:r>
            <a:r>
              <a:rPr lang="zh-CN" altLang="en-US" dirty="0"/>
              <a:t> </a:t>
            </a:r>
            <a:r>
              <a:rPr lang="en-US" altLang="zh-CN" dirty="0"/>
              <a:t>have</a:t>
            </a:r>
            <a:r>
              <a:rPr lang="zh-CN" altLang="en-US" dirty="0"/>
              <a:t> </a:t>
            </a:r>
            <a:r>
              <a:rPr lang="en-US" altLang="zh-CN" dirty="0"/>
              <a:t>been</a:t>
            </a:r>
            <a:r>
              <a:rPr lang="zh-CN" altLang="en-US" dirty="0"/>
              <a:t> </a:t>
            </a:r>
            <a:r>
              <a:rPr lang="en-US" altLang="zh-CN" dirty="0"/>
              <a:t>identified</a:t>
            </a:r>
            <a:r>
              <a:rPr lang="zh-CN" altLang="en-US" dirty="0"/>
              <a:t> </a:t>
            </a:r>
            <a:r>
              <a:rPr lang="en-US" altLang="zh-CN" dirty="0"/>
              <a:t>in</a:t>
            </a:r>
            <a:r>
              <a:rPr lang="zh-CN" altLang="en-US" dirty="0"/>
              <a:t> </a:t>
            </a:r>
            <a:r>
              <a:rPr lang="en-US" altLang="zh-CN" dirty="0"/>
              <a:t>entre</a:t>
            </a:r>
            <a:r>
              <a:rPr lang="zh-CN" altLang="en-US" dirty="0"/>
              <a:t> </a:t>
            </a:r>
            <a:r>
              <a:rPr lang="en-US" altLang="zh-CN" dirty="0"/>
              <a:t>range</a:t>
            </a:r>
            <a:r>
              <a:rPr lang="zh-CN" altLang="en-US" dirty="0"/>
              <a:t> </a:t>
            </a:r>
            <a:r>
              <a:rPr lang="en-US" altLang="zh-CN" dirty="0"/>
              <a:t>of</a:t>
            </a:r>
            <a:r>
              <a:rPr lang="zh-CN" altLang="en-US" dirty="0"/>
              <a:t> </a:t>
            </a:r>
            <a:r>
              <a:rPr lang="en-US" altLang="zh-CN" dirty="0"/>
              <a:t>snow</a:t>
            </a:r>
            <a:r>
              <a:rPr lang="zh-CN" altLang="en-US" dirty="0"/>
              <a:t> </a:t>
            </a:r>
            <a:r>
              <a:rPr lang="en-US" altLang="zh-CN" dirty="0"/>
              <a:t>leopard</a:t>
            </a:r>
            <a:r>
              <a:rPr lang="zh-CN" altLang="en-US" dirty="0"/>
              <a:t> </a:t>
            </a:r>
            <a:r>
              <a:rPr lang="en-US" altLang="zh-CN" dirty="0"/>
              <a:t>in</a:t>
            </a:r>
            <a:r>
              <a:rPr lang="zh-CN" altLang="en-US" dirty="0"/>
              <a:t> </a:t>
            </a:r>
            <a:r>
              <a:rPr lang="en-US" altLang="zh-CN" dirty="0"/>
              <a:t>China. </a:t>
            </a:r>
            <a:endParaRPr lang="en-US" altLang="zh-CN" dirty="0"/>
          </a:p>
        </p:txBody>
      </p:sp>
      <p:sp>
        <p:nvSpPr>
          <p:cNvPr id="4" name="Slide Number Placeholder 3"/>
          <p:cNvSpPr>
            <a:spLocks noGrp="1"/>
          </p:cNvSpPr>
          <p:nvPr>
            <p:ph type="sldNum" sz="quarter" idx="10"/>
          </p:nvPr>
        </p:nvSpPr>
        <p:spPr/>
        <p:txBody>
          <a:bodyPr/>
          <a:lstStyle/>
          <a:p>
            <a:fld id="{42C1A4F7-CBA9-4596-B5F1-0445C3C2C63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90204"/>
              <a:buChar char="•"/>
            </a:pPr>
            <a:r>
              <a:rPr lang="en-US" sz="1200" b="1" dirty="0"/>
              <a:t>This</a:t>
            </a:r>
            <a:r>
              <a:rPr lang="zh-CN" altLang="en-US" sz="1200" b="1" dirty="0"/>
              <a:t> </a:t>
            </a:r>
            <a:r>
              <a:rPr lang="en-US" altLang="zh-CN" sz="1200" b="1" dirty="0"/>
              <a:t>is</a:t>
            </a:r>
            <a:r>
              <a:rPr lang="zh-CN" altLang="en-US" sz="1200" b="1" dirty="0"/>
              <a:t> </a:t>
            </a:r>
            <a:r>
              <a:rPr lang="en-US" altLang="zh-CN" sz="1200" b="1" dirty="0"/>
              <a:t>the</a:t>
            </a:r>
            <a:r>
              <a:rPr lang="zh-CN" altLang="en-US" sz="1200" b="1" dirty="0"/>
              <a:t> </a:t>
            </a:r>
            <a:r>
              <a:rPr lang="en-US" sz="1200" b="1" dirty="0"/>
              <a:t>map of</a:t>
            </a:r>
            <a:r>
              <a:rPr lang="zh-CN" altLang="en-US" sz="1200" b="1" dirty="0"/>
              <a:t> </a:t>
            </a:r>
            <a:r>
              <a:rPr lang="en-US" altLang="zh-CN" sz="1200" b="1" dirty="0"/>
              <a:t>3</a:t>
            </a:r>
            <a:r>
              <a:rPr lang="en-US" sz="1200" b="1" dirty="0"/>
              <a:t> GSLEP</a:t>
            </a:r>
            <a:r>
              <a:rPr lang="zh-CN" altLang="en-US" sz="1200" b="1" dirty="0"/>
              <a:t> </a:t>
            </a:r>
            <a:r>
              <a:rPr lang="en-US" sz="1200" b="1" dirty="0"/>
              <a:t>landscape(s) locations</a:t>
            </a:r>
            <a:r>
              <a:rPr lang="zh-CN" altLang="en-US" sz="1200" b="1" dirty="0"/>
              <a:t> </a:t>
            </a:r>
            <a:r>
              <a:rPr lang="en-US" altLang="zh-CN" sz="1200" b="1" dirty="0"/>
              <a:t>in</a:t>
            </a:r>
            <a:r>
              <a:rPr lang="zh-CN" altLang="en-US" sz="1200" b="1" dirty="0"/>
              <a:t> </a:t>
            </a:r>
            <a:r>
              <a:rPr lang="en-US" altLang="zh-CN" sz="1200" b="1" dirty="0"/>
              <a:t>China. </a:t>
            </a:r>
            <a:r>
              <a:rPr lang="zh-CN" altLang="en-US" sz="1200" b="1" dirty="0"/>
              <a:t> </a:t>
            </a:r>
            <a:r>
              <a:rPr lang="en-US" altLang="zh-CN" sz="1200" b="1" dirty="0" err="1"/>
              <a:t>Tuomur</a:t>
            </a:r>
            <a:r>
              <a:rPr lang="en-US" altLang="zh-CN" sz="1200" b="1" dirty="0"/>
              <a:t>,</a:t>
            </a:r>
            <a:r>
              <a:rPr lang="zh-CN" altLang="en-US" sz="1200" b="1" dirty="0"/>
              <a:t> </a:t>
            </a:r>
            <a:r>
              <a:rPr lang="en-US" altLang="zh-CN" dirty="0"/>
              <a:t>3804</a:t>
            </a:r>
            <a:r>
              <a:rPr lang="zh-CN" altLang="en-US" dirty="0"/>
              <a:t>.</a:t>
            </a:r>
            <a:r>
              <a:rPr lang="en-US" altLang="zh-CN" dirty="0"/>
              <a:t>80km2;</a:t>
            </a:r>
            <a:r>
              <a:rPr lang="zh-CN" altLang="en-US" dirty="0"/>
              <a:t> </a:t>
            </a:r>
            <a:r>
              <a:rPr lang="en-US" altLang="zh-CN" dirty="0"/>
              <a:t>YCW,</a:t>
            </a:r>
            <a:r>
              <a:rPr lang="zh-CN" altLang="en-US" dirty="0"/>
              <a:t> </a:t>
            </a:r>
            <a:r>
              <a:rPr lang="en-US" altLang="zh-CN" dirty="0"/>
              <a:t>13600km2;</a:t>
            </a:r>
            <a:r>
              <a:rPr lang="zh-CN" altLang="en-US" dirty="0"/>
              <a:t> </a:t>
            </a:r>
            <a:r>
              <a:rPr lang="en-US" altLang="zh-CN" dirty="0" err="1"/>
              <a:t>Taxkurgan</a:t>
            </a:r>
            <a:r>
              <a:rPr lang="en-US" altLang="zh-CN" dirty="0"/>
              <a:t>,</a:t>
            </a:r>
            <a:r>
              <a:rPr lang="zh-CN" altLang="en-US" dirty="0"/>
              <a:t> </a:t>
            </a:r>
            <a:r>
              <a:rPr lang="en-US" altLang="zh-CN" dirty="0"/>
              <a:t>15000km2</a:t>
            </a:r>
            <a:endParaRPr lang="en-US" sz="1200" b="1" baseline="0" dirty="0"/>
          </a:p>
          <a:p>
            <a:pPr marL="171450" indent="-171450">
              <a:buFont typeface="Arial" panose="020B0604020202090204"/>
              <a:buChar char="•"/>
            </a:pPr>
            <a:r>
              <a:rPr lang="en-US" sz="1200" b="1" baseline="0" dirty="0"/>
              <a:t>One</a:t>
            </a:r>
            <a:r>
              <a:rPr lang="zh-CN" altLang="en-US" sz="1200" b="1" baseline="0" dirty="0"/>
              <a:t> </a:t>
            </a:r>
            <a:r>
              <a:rPr lang="en-US" altLang="zh-CN" sz="1200" b="1" baseline="0" dirty="0"/>
              <a:t>landscape</a:t>
            </a:r>
            <a:r>
              <a:rPr lang="zh-CN" altLang="en-US" sz="1200" b="1" baseline="0" dirty="0"/>
              <a:t> </a:t>
            </a:r>
            <a:r>
              <a:rPr lang="en-US" altLang="zh-CN" sz="1200" b="1" baseline="0" dirty="0"/>
              <a:t>is</a:t>
            </a:r>
            <a:r>
              <a:rPr lang="zh-CN" altLang="en-US" sz="1200" b="1" baseline="0" dirty="0"/>
              <a:t> </a:t>
            </a:r>
            <a:r>
              <a:rPr lang="en-US" altLang="zh-CN" sz="1200" b="1" baseline="0" dirty="0" err="1"/>
              <a:t>Tashikuergan</a:t>
            </a:r>
            <a:r>
              <a:rPr lang="en-US" altLang="zh-CN" sz="1200" b="1" baseline="0" dirty="0"/>
              <a:t>,</a:t>
            </a:r>
            <a:r>
              <a:rPr lang="zh-CN" altLang="en-US" sz="1200" b="1" baseline="0" dirty="0"/>
              <a:t> </a:t>
            </a:r>
            <a:r>
              <a:rPr lang="en-US" altLang="zh-CN" sz="1200" b="1" baseline="0" dirty="0"/>
              <a:t>which</a:t>
            </a:r>
            <a:r>
              <a:rPr lang="zh-CN" altLang="en-US" sz="1200" b="1" baseline="0" dirty="0"/>
              <a:t> </a:t>
            </a:r>
            <a:r>
              <a:rPr lang="en-US" altLang="zh-CN" sz="1200" b="1" baseline="0" dirty="0"/>
              <a:t>is</a:t>
            </a:r>
            <a:r>
              <a:rPr lang="zh-CN" altLang="en-US" sz="1200" b="1" baseline="0" dirty="0"/>
              <a:t> </a:t>
            </a:r>
            <a:r>
              <a:rPr lang="en-US" altLang="zh-CN" sz="1200" b="1" baseline="0" dirty="0"/>
              <a:t>a</a:t>
            </a:r>
            <a:r>
              <a:rPr lang="zh-CN" altLang="en-US" sz="1200" b="1" baseline="0" dirty="0"/>
              <a:t> </a:t>
            </a:r>
            <a:r>
              <a:rPr lang="en-US" altLang="zh-CN" sz="1200" b="1" baseline="0" dirty="0"/>
              <a:t>provincial</a:t>
            </a:r>
            <a:r>
              <a:rPr lang="zh-CN" altLang="en-US" sz="1200" b="1" baseline="0" dirty="0"/>
              <a:t> </a:t>
            </a:r>
            <a:r>
              <a:rPr lang="en-US" altLang="zh-CN" sz="1200" b="1" baseline="0" dirty="0"/>
              <a:t>NR</a:t>
            </a:r>
            <a:r>
              <a:rPr lang="zh-CN" altLang="en-US" sz="1200" b="1" baseline="0" dirty="0"/>
              <a:t> </a:t>
            </a:r>
            <a:r>
              <a:rPr lang="en-US" altLang="zh-CN" sz="1200" b="1" baseline="0" dirty="0"/>
              <a:t>in</a:t>
            </a:r>
            <a:r>
              <a:rPr lang="zh-CN" altLang="en-US" sz="1200" b="1" baseline="0" dirty="0"/>
              <a:t> </a:t>
            </a:r>
            <a:r>
              <a:rPr lang="en-US" altLang="zh-CN" sz="1200" b="1" baseline="0" dirty="0"/>
              <a:t>Xinjiang</a:t>
            </a:r>
            <a:r>
              <a:rPr lang="zh-CN" altLang="en-US" sz="1200" b="1" baseline="0" dirty="0"/>
              <a:t>, </a:t>
            </a:r>
            <a:r>
              <a:rPr lang="en-US" altLang="zh-CN" sz="1200" b="1" baseline="0" dirty="0"/>
              <a:t>located</a:t>
            </a:r>
            <a:r>
              <a:rPr lang="zh-CN" altLang="en-US" sz="1200" b="1" baseline="0" dirty="0"/>
              <a:t> </a:t>
            </a:r>
            <a:r>
              <a:rPr lang="en-US" altLang="zh-CN" sz="1200" b="1" baseline="0" dirty="0"/>
              <a:t>in</a:t>
            </a:r>
            <a:r>
              <a:rPr lang="zh-CN" altLang="en-US" sz="1200" b="1" baseline="0" dirty="0"/>
              <a:t> </a:t>
            </a:r>
            <a:r>
              <a:rPr lang="en-US" altLang="zh-CN" sz="1200" b="1" baseline="0" dirty="0"/>
              <a:t>border</a:t>
            </a:r>
            <a:r>
              <a:rPr lang="zh-CN" altLang="en-US" sz="1200" b="1" baseline="0" dirty="0"/>
              <a:t> </a:t>
            </a:r>
            <a:r>
              <a:rPr lang="en-US" altLang="zh-CN" sz="1200" b="1" baseline="0" dirty="0"/>
              <a:t>area</a:t>
            </a:r>
            <a:r>
              <a:rPr lang="zh-CN" altLang="en-US" sz="1200" b="1" baseline="0" dirty="0"/>
              <a:t> </a:t>
            </a:r>
            <a:r>
              <a:rPr lang="en-US" altLang="zh-CN" sz="1200" b="1" baseline="0" dirty="0"/>
              <a:t>between</a:t>
            </a:r>
            <a:r>
              <a:rPr lang="zh-CN" altLang="en-US" sz="1200" b="1" baseline="0" dirty="0"/>
              <a:t> </a:t>
            </a:r>
            <a:r>
              <a:rPr lang="en-US" altLang="zh-CN" sz="1200" b="1" baseline="0" dirty="0"/>
              <a:t>China</a:t>
            </a:r>
            <a:r>
              <a:rPr lang="zh-CN" altLang="en-US" sz="1200" b="1" baseline="0" dirty="0"/>
              <a:t> </a:t>
            </a:r>
            <a:r>
              <a:rPr lang="en-US" altLang="zh-CN" sz="1200" b="1" baseline="0" dirty="0"/>
              <a:t>and</a:t>
            </a:r>
            <a:r>
              <a:rPr lang="zh-CN" altLang="en-US" sz="1200" b="1" baseline="0" dirty="0"/>
              <a:t> </a:t>
            </a:r>
            <a:r>
              <a:rPr lang="en-US" altLang="zh-CN" sz="1200" b="1" baseline="0" dirty="0"/>
              <a:t>Tajikistan,</a:t>
            </a:r>
            <a:r>
              <a:rPr lang="zh-CN" altLang="en-US" sz="1200" b="1" baseline="0" dirty="0"/>
              <a:t> </a:t>
            </a:r>
            <a:r>
              <a:rPr lang="en-US" altLang="zh-CN" sz="1200" b="1" baseline="0" dirty="0"/>
              <a:t>Pakistan</a:t>
            </a:r>
            <a:r>
              <a:rPr lang="zh-CN" altLang="en-US" sz="1200" b="1" baseline="0" dirty="0"/>
              <a:t> </a:t>
            </a:r>
            <a:r>
              <a:rPr lang="en-US" altLang="zh-CN" sz="1200" b="1" baseline="0" dirty="0"/>
              <a:t>and</a:t>
            </a:r>
            <a:r>
              <a:rPr lang="zh-CN" altLang="en-US" sz="1200" b="1" baseline="0" dirty="0"/>
              <a:t> </a:t>
            </a:r>
            <a:r>
              <a:rPr lang="en-US" altLang="zh-CN" sz="1200" b="1" baseline="0" dirty="0" err="1"/>
              <a:t>Afghanistam</a:t>
            </a:r>
            <a:r>
              <a:rPr lang="zh-CN" altLang="zh-CN" sz="1200" b="1" baseline="0" dirty="0"/>
              <a:t>;</a:t>
            </a:r>
            <a:r>
              <a:rPr lang="zh-CN" altLang="en-US" sz="1200" b="1" baseline="0" dirty="0"/>
              <a:t> </a:t>
            </a:r>
            <a:r>
              <a:rPr lang="en-US" altLang="zh-CN" sz="1200" b="1" baseline="0" dirty="0"/>
              <a:t>Another</a:t>
            </a:r>
            <a:r>
              <a:rPr lang="zh-CN" altLang="en-US" sz="1200" b="1" baseline="0" dirty="0"/>
              <a:t> </a:t>
            </a:r>
            <a:r>
              <a:rPr lang="en-US" altLang="zh-CN" sz="1200" b="1" baseline="0" dirty="0"/>
              <a:t>one</a:t>
            </a:r>
            <a:r>
              <a:rPr lang="zh-CN" altLang="en-US" sz="1200" b="1" baseline="0" dirty="0"/>
              <a:t> </a:t>
            </a:r>
            <a:r>
              <a:rPr lang="en-US" altLang="zh-CN" sz="1200" b="1" baseline="0" dirty="0"/>
              <a:t>is</a:t>
            </a:r>
            <a:r>
              <a:rPr lang="zh-CN" altLang="en-US" sz="1200" b="1" baseline="0" dirty="0"/>
              <a:t> </a:t>
            </a:r>
            <a:r>
              <a:rPr lang="en-US" altLang="zh-CN" sz="1200" b="1" baseline="0" dirty="0" err="1"/>
              <a:t>Tuomuer</a:t>
            </a:r>
            <a:r>
              <a:rPr lang="en-US" altLang="zh-CN" sz="1200" b="1" baseline="0" dirty="0"/>
              <a:t>,</a:t>
            </a:r>
            <a:r>
              <a:rPr lang="zh-CN" altLang="en-US" sz="1200" b="1" baseline="0" dirty="0"/>
              <a:t> </a:t>
            </a:r>
            <a:r>
              <a:rPr lang="en-US" altLang="zh-CN" sz="1200" b="1" baseline="0" dirty="0"/>
              <a:t>peek</a:t>
            </a:r>
            <a:r>
              <a:rPr lang="zh-CN" altLang="en-US" sz="1200" b="1" baseline="0" dirty="0"/>
              <a:t> </a:t>
            </a:r>
            <a:r>
              <a:rPr lang="en-US" altLang="zh-CN" sz="1200" b="1" baseline="0" dirty="0"/>
              <a:t>of</a:t>
            </a:r>
            <a:r>
              <a:rPr lang="zh-CN" altLang="en-US" sz="1200" b="1" baseline="0" dirty="0"/>
              <a:t> </a:t>
            </a:r>
            <a:r>
              <a:rPr lang="en-US" altLang="zh-CN" sz="1200" b="1" baseline="0" dirty="0"/>
              <a:t>the</a:t>
            </a:r>
            <a:r>
              <a:rPr lang="zh-CN" altLang="en-US" sz="1200" b="1" baseline="0" dirty="0"/>
              <a:t> </a:t>
            </a:r>
            <a:r>
              <a:rPr lang="en-US" altLang="zh-CN" sz="1200" b="1" baseline="0" dirty="0" err="1"/>
              <a:t>Tianshan</a:t>
            </a:r>
            <a:r>
              <a:rPr lang="en-US" altLang="zh-CN" sz="1200" b="1" baseline="0" dirty="0"/>
              <a:t>,</a:t>
            </a:r>
            <a:r>
              <a:rPr lang="zh-CN" altLang="en-US" sz="1200" b="1" baseline="0" dirty="0"/>
              <a:t> </a:t>
            </a:r>
            <a:r>
              <a:rPr lang="en-US" altLang="zh-CN" sz="1200" b="1" baseline="0" dirty="0"/>
              <a:t>near</a:t>
            </a:r>
            <a:r>
              <a:rPr lang="zh-CN" altLang="en-US" sz="1200" b="1" baseline="0" dirty="0"/>
              <a:t> </a:t>
            </a:r>
            <a:r>
              <a:rPr lang="en-US" altLang="zh-CN" sz="1200" b="1" baseline="0" dirty="0"/>
              <a:t>the</a:t>
            </a:r>
            <a:r>
              <a:rPr lang="zh-CN" altLang="en-US" sz="1200" b="1" baseline="0" dirty="0"/>
              <a:t> </a:t>
            </a:r>
            <a:r>
              <a:rPr lang="en-US" altLang="zh-CN" sz="1200" b="1" baseline="0" dirty="0" err="1"/>
              <a:t>boder</a:t>
            </a:r>
            <a:r>
              <a:rPr lang="zh-CN" altLang="en-US" sz="1200" b="1" baseline="0" dirty="0"/>
              <a:t> </a:t>
            </a:r>
            <a:r>
              <a:rPr lang="en-US" altLang="zh-CN" sz="1200" b="1" baseline="0" dirty="0"/>
              <a:t>with</a:t>
            </a:r>
            <a:r>
              <a:rPr lang="zh-CN" altLang="en-US" sz="1200" b="1" baseline="0" dirty="0"/>
              <a:t> </a:t>
            </a:r>
            <a:r>
              <a:rPr lang="en-US" altLang="zh-CN" sz="1200" b="1" baseline="0" dirty="0"/>
              <a:t>Kyrgyz</a:t>
            </a:r>
            <a:r>
              <a:rPr lang="zh-CN" altLang="en-US" sz="1200" b="1" baseline="0" dirty="0"/>
              <a:t> </a:t>
            </a:r>
            <a:endParaRPr lang="en-US" sz="1200" b="1" baseline="0" dirty="0"/>
          </a:p>
          <a:p>
            <a:pPr marL="171450" indent="-171450">
              <a:buFont typeface="Arial" panose="020B0604020202090204"/>
              <a:buChar char="•"/>
            </a:pPr>
            <a:r>
              <a:rPr lang="en-US" sz="1200" b="1" baseline="0" dirty="0"/>
              <a:t>The land</a:t>
            </a:r>
            <a:r>
              <a:rPr lang="en-US" altLang="zh-CN" sz="1200" b="1" baseline="0" dirty="0"/>
              <a:t>scape</a:t>
            </a:r>
            <a:r>
              <a:rPr lang="zh-CN" altLang="en-US" sz="1200" b="1" baseline="0" dirty="0"/>
              <a:t> </a:t>
            </a:r>
            <a:r>
              <a:rPr lang="en-US" sz="1200" b="1" baseline="0" dirty="0"/>
              <a:t>present</a:t>
            </a:r>
            <a:r>
              <a:rPr lang="zh-CN" altLang="en-US" sz="1200" b="1" baseline="0" dirty="0"/>
              <a:t> </a:t>
            </a:r>
            <a:r>
              <a:rPr lang="en-US" altLang="zh-CN" sz="1200" b="1" baseline="0" dirty="0"/>
              <a:t>today</a:t>
            </a:r>
            <a:r>
              <a:rPr lang="zh-CN" altLang="en-US" sz="1200" b="1" baseline="0" dirty="0"/>
              <a:t> </a:t>
            </a:r>
            <a:r>
              <a:rPr lang="en-US" altLang="zh-CN" sz="1200" b="1" baseline="0" dirty="0"/>
              <a:t>is</a:t>
            </a:r>
            <a:r>
              <a:rPr lang="zh-CN" altLang="en-US" sz="1200" b="1" baseline="0" dirty="0"/>
              <a:t> </a:t>
            </a:r>
            <a:r>
              <a:rPr lang="en-US" altLang="zh-CN" sz="1200" b="1" baseline="0" dirty="0" err="1"/>
              <a:t>Yanchiwan</a:t>
            </a:r>
            <a:r>
              <a:rPr lang="en-US" altLang="zh-CN" sz="1200" b="1" baseline="0" dirty="0"/>
              <a:t>,</a:t>
            </a:r>
            <a:r>
              <a:rPr lang="zh-CN" altLang="en-US" sz="1200" b="1" baseline="0" dirty="0"/>
              <a:t> </a:t>
            </a:r>
            <a:r>
              <a:rPr lang="en-US" altLang="zh-CN" sz="1200" b="1" baseline="0" dirty="0"/>
              <a:t>which</a:t>
            </a:r>
            <a:r>
              <a:rPr lang="zh-CN" altLang="en-US" sz="1200" b="1" baseline="0" dirty="0"/>
              <a:t> </a:t>
            </a:r>
            <a:r>
              <a:rPr lang="en-US" altLang="zh-CN" sz="1200" b="1" baseline="0" dirty="0"/>
              <a:t>is</a:t>
            </a:r>
            <a:r>
              <a:rPr lang="zh-CN" altLang="en-US" sz="1200" b="1" baseline="0" dirty="0"/>
              <a:t> </a:t>
            </a:r>
            <a:r>
              <a:rPr lang="en-US" altLang="zh-CN" sz="1200" b="1" baseline="0" dirty="0"/>
              <a:t>a</a:t>
            </a:r>
            <a:r>
              <a:rPr lang="zh-CN" altLang="en-US" sz="1200" b="1" baseline="0" dirty="0"/>
              <a:t> </a:t>
            </a:r>
            <a:r>
              <a:rPr lang="en-US" altLang="zh-CN" sz="1200" b="1" baseline="0" dirty="0"/>
              <a:t>national</a:t>
            </a:r>
            <a:r>
              <a:rPr lang="zh-CN" altLang="en-US" sz="1200" b="1" baseline="0" dirty="0"/>
              <a:t> </a:t>
            </a:r>
            <a:r>
              <a:rPr lang="en-US" altLang="zh-CN" sz="1200" b="1" baseline="0" dirty="0"/>
              <a:t>nature</a:t>
            </a:r>
            <a:r>
              <a:rPr lang="zh-CN" altLang="en-US" sz="1200" b="1" baseline="0" dirty="0"/>
              <a:t> </a:t>
            </a:r>
            <a:r>
              <a:rPr lang="en-US" altLang="zh-CN" sz="1200" b="1" baseline="0" dirty="0"/>
              <a:t>reserve</a:t>
            </a:r>
            <a:r>
              <a:rPr lang="zh-CN" altLang="en-US" sz="1200" b="1" baseline="0" dirty="0"/>
              <a:t> </a:t>
            </a:r>
            <a:r>
              <a:rPr lang="en-US" altLang="zh-CN" sz="1200" b="1" baseline="0" dirty="0"/>
              <a:t>in</a:t>
            </a:r>
            <a:r>
              <a:rPr lang="zh-CN" altLang="en-US" sz="1200" b="1" baseline="0" dirty="0"/>
              <a:t> </a:t>
            </a:r>
            <a:r>
              <a:rPr lang="en-US" altLang="zh-CN" sz="1200" b="1" baseline="0" dirty="0"/>
              <a:t>northeastern</a:t>
            </a:r>
            <a:r>
              <a:rPr lang="zh-CN" altLang="en-US" sz="1200" b="1" baseline="0" dirty="0"/>
              <a:t> </a:t>
            </a:r>
            <a:r>
              <a:rPr lang="en-US" altLang="zh-CN" sz="1200" b="1" baseline="0" dirty="0"/>
              <a:t>part</a:t>
            </a:r>
            <a:r>
              <a:rPr lang="zh-CN" altLang="en-US" sz="1200" b="1" baseline="0" dirty="0"/>
              <a:t> </a:t>
            </a:r>
            <a:r>
              <a:rPr lang="en-US" altLang="zh-CN" sz="1200" b="1" baseline="0" dirty="0"/>
              <a:t>of</a:t>
            </a:r>
            <a:r>
              <a:rPr lang="zh-CN" altLang="en-US" sz="1200" b="1" baseline="0" dirty="0"/>
              <a:t> </a:t>
            </a:r>
            <a:r>
              <a:rPr lang="en-US" altLang="zh-CN" sz="1200" b="1" baseline="0" dirty="0"/>
              <a:t>Qilian</a:t>
            </a:r>
            <a:r>
              <a:rPr lang="zh-CN" altLang="en-US" sz="1200" b="1" baseline="0" dirty="0"/>
              <a:t> </a:t>
            </a:r>
            <a:r>
              <a:rPr lang="en-US" altLang="zh-CN" sz="1200" b="1" baseline="0" dirty="0"/>
              <a:t>Mountain,</a:t>
            </a:r>
            <a:r>
              <a:rPr lang="zh-CN" altLang="en-US" sz="1200" b="1" baseline="0" dirty="0"/>
              <a:t> </a:t>
            </a:r>
            <a:r>
              <a:rPr lang="en-US" altLang="zh-CN" sz="1200" b="1" baseline="0" dirty="0"/>
              <a:t>north</a:t>
            </a:r>
            <a:r>
              <a:rPr lang="zh-CN" altLang="en-US" sz="1200" b="1" baseline="0" dirty="0"/>
              <a:t> </a:t>
            </a:r>
            <a:r>
              <a:rPr lang="en-US" altLang="zh-CN" sz="1200" b="1" baseline="0" dirty="0"/>
              <a:t>edge</a:t>
            </a:r>
            <a:r>
              <a:rPr lang="zh-CN" altLang="en-US" sz="1200" b="1" baseline="0" dirty="0"/>
              <a:t> </a:t>
            </a:r>
            <a:r>
              <a:rPr lang="en-US" altLang="zh-CN" sz="1200" b="1" baseline="0" dirty="0"/>
              <a:t>of</a:t>
            </a:r>
            <a:r>
              <a:rPr lang="zh-CN" altLang="en-US" sz="1200" b="1" baseline="0" dirty="0"/>
              <a:t> </a:t>
            </a:r>
            <a:r>
              <a:rPr lang="en-US" altLang="zh-CN" sz="1200" b="1" baseline="0" dirty="0"/>
              <a:t>Qinghai-Tibet</a:t>
            </a:r>
            <a:r>
              <a:rPr lang="zh-CN" altLang="en-US" sz="1200" b="1" baseline="0" dirty="0"/>
              <a:t> </a:t>
            </a:r>
            <a:r>
              <a:rPr lang="en-US" altLang="zh-CN" sz="1200" b="1" baseline="0" dirty="0"/>
              <a:t>Plateau.</a:t>
            </a:r>
            <a:endParaRPr lang="en-US" sz="1200" b="1" baseline="0" dirty="0"/>
          </a:p>
        </p:txBody>
      </p:sp>
      <p:sp>
        <p:nvSpPr>
          <p:cNvPr id="4" name="Slide Number Placeholder 3"/>
          <p:cNvSpPr>
            <a:spLocks noGrp="1"/>
          </p:cNvSpPr>
          <p:nvPr>
            <p:ph type="sldNum" sz="quarter" idx="10"/>
          </p:nvPr>
        </p:nvSpPr>
        <p:spPr/>
        <p:txBody>
          <a:bodyPr/>
          <a:lstStyle/>
          <a:p>
            <a:fld id="{1A94F93A-F9BF-2940-92F7-52ADFE1FB59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refer to the respective NSLEP docs and provide status of each target/goal set therein;</a:t>
            </a:r>
            <a:endParaRPr dirty="0"/>
          </a:p>
          <a:p>
            <a:pPr marL="0" lvl="0" indent="0" algn="l" rtl="0">
              <a:spcBef>
                <a:spcPts val="0"/>
              </a:spcBef>
              <a:spcAft>
                <a:spcPts val="0"/>
              </a:spcAft>
              <a:buNone/>
            </a:pPr>
            <a:r>
              <a:rPr lang="en-US" dirty="0"/>
              <a:t>-Describe how you plan to achieve the goals/targets not or partially achieved with a proposed timeline;</a:t>
            </a:r>
            <a:endParaRPr dirty="0"/>
          </a:p>
          <a:p>
            <a:pPr marL="0" lvl="0" indent="0" algn="l" rtl="0">
              <a:spcBef>
                <a:spcPts val="0"/>
              </a:spcBef>
              <a:spcAft>
                <a:spcPts val="0"/>
              </a:spcAft>
              <a:buNone/>
            </a:pPr>
            <a:r>
              <a:rPr lang="en-US" dirty="0"/>
              <a:t>-Add slides to report all the targets/goals </a:t>
            </a:r>
            <a:endParaRPr lang="en-US" dirty="0"/>
          </a:p>
          <a:p>
            <a:pPr marL="0" lvl="0" indent="0" algn="l" rtl="0">
              <a:spcBef>
                <a:spcPts val="0"/>
              </a:spcBef>
              <a:spcAft>
                <a:spcPts val="0"/>
              </a:spcAft>
              <a:buNone/>
            </a:pPr>
            <a:endParaRPr lang="en-US" altLang="zh-CN" sz="1200" dirty="0">
              <a:solidFill>
                <a:schemeClr val="accent5"/>
              </a:solidFill>
              <a:latin typeface="Calibri,Bold"/>
            </a:endParaRPr>
          </a:p>
          <a:p>
            <a:pPr marL="0" lvl="0" indent="0" algn="l" rtl="0">
              <a:spcBef>
                <a:spcPts val="0"/>
              </a:spcBef>
              <a:spcAft>
                <a:spcPts val="0"/>
              </a:spcAft>
              <a:buNone/>
            </a:pPr>
            <a:r>
              <a:rPr lang="en-US" altLang="zh-CN" sz="1200" dirty="0">
                <a:solidFill>
                  <a:schemeClr val="accent5"/>
                </a:solidFill>
                <a:latin typeface="Calibri,Bold"/>
              </a:rPr>
              <a:t>10 collared snow leopards from 4 provinces  (Qinghai/Gansu/Ningxia/Xinjiang)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refer to the respective NSLEP docs and provide status of each target/goal set therein;</a:t>
            </a:r>
            <a:endParaRPr dirty="0"/>
          </a:p>
          <a:p>
            <a:pPr marL="0" lvl="0" indent="0" algn="l" rtl="0">
              <a:spcBef>
                <a:spcPts val="0"/>
              </a:spcBef>
              <a:spcAft>
                <a:spcPts val="0"/>
              </a:spcAft>
              <a:buNone/>
            </a:pPr>
            <a:r>
              <a:rPr lang="en-US" dirty="0"/>
              <a:t>-Describe how you plan to achieve the goals/targets not or partially achieved with a proposed timeline;</a:t>
            </a:r>
            <a:endParaRPr dirty="0"/>
          </a:p>
          <a:p>
            <a:pPr marL="0" lvl="0" indent="0" algn="l" rtl="0">
              <a:spcBef>
                <a:spcPts val="0"/>
              </a:spcBef>
              <a:spcAft>
                <a:spcPts val="0"/>
              </a:spcAft>
              <a:buNone/>
            </a:pPr>
            <a:r>
              <a:rPr lang="en-US" dirty="0"/>
              <a:t>-Add slides to report all the targets/goals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refer to the respective NSLEP docs and provide status of each target/goal set therein;</a:t>
            </a:r>
            <a:endParaRPr dirty="0"/>
          </a:p>
          <a:p>
            <a:pPr marL="0" lvl="0" indent="0" algn="l" rtl="0">
              <a:spcBef>
                <a:spcPts val="0"/>
              </a:spcBef>
              <a:spcAft>
                <a:spcPts val="0"/>
              </a:spcAft>
              <a:buNone/>
            </a:pPr>
            <a:r>
              <a:rPr lang="en-US" dirty="0"/>
              <a:t>-Describe how you plan to achieve the goals/targets not or partially achieved with a proposed timeline;</a:t>
            </a:r>
            <a:endParaRPr dirty="0"/>
          </a:p>
          <a:p>
            <a:pPr marL="0" lvl="0" indent="0" algn="l" rtl="0">
              <a:spcBef>
                <a:spcPts val="0"/>
              </a:spcBef>
              <a:spcAft>
                <a:spcPts val="0"/>
              </a:spcAft>
              <a:buNone/>
            </a:pPr>
            <a:r>
              <a:rPr lang="en-US" dirty="0"/>
              <a:t>-Add slides to report all the targets/goals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refer to the respective NSLEP docs and provide status of each target/goal set therein;</a:t>
            </a:r>
            <a:endParaRPr dirty="0"/>
          </a:p>
          <a:p>
            <a:pPr marL="0" lvl="0" indent="0" algn="l" rtl="0">
              <a:spcBef>
                <a:spcPts val="0"/>
              </a:spcBef>
              <a:spcAft>
                <a:spcPts val="0"/>
              </a:spcAft>
              <a:buNone/>
            </a:pPr>
            <a:r>
              <a:rPr lang="en-US" dirty="0"/>
              <a:t>-Describe how you plan to achieve the goals/targets not or partially achieved with a proposed timeline;</a:t>
            </a:r>
            <a:endParaRPr dirty="0"/>
          </a:p>
          <a:p>
            <a:pPr marL="0" lvl="0" indent="0" algn="l" rtl="0">
              <a:spcBef>
                <a:spcPts val="0"/>
              </a:spcBef>
              <a:spcAft>
                <a:spcPts val="0"/>
              </a:spcAft>
              <a:buNone/>
            </a:pPr>
            <a:r>
              <a:rPr lang="en-US" dirty="0"/>
              <a:t>-Add slides to report all the targets/goals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refer to the respective NSLEP docs and provide status of each target/goal set therein;</a:t>
            </a:r>
            <a:endParaRPr dirty="0"/>
          </a:p>
          <a:p>
            <a:pPr marL="0" lvl="0" indent="0" algn="l" rtl="0">
              <a:spcBef>
                <a:spcPts val="0"/>
              </a:spcBef>
              <a:spcAft>
                <a:spcPts val="0"/>
              </a:spcAft>
              <a:buNone/>
            </a:pPr>
            <a:r>
              <a:rPr lang="en-US" dirty="0"/>
              <a:t>-Describe how you plan to achieve the goals/targets not or partially achieved with a proposed timeline;</a:t>
            </a:r>
            <a:endParaRPr dirty="0"/>
          </a:p>
          <a:p>
            <a:pPr marL="0" lvl="0" indent="0" algn="l" rtl="0">
              <a:spcBef>
                <a:spcPts val="0"/>
              </a:spcBef>
              <a:spcAft>
                <a:spcPts val="0"/>
              </a:spcAft>
              <a:buNone/>
            </a:pPr>
            <a:r>
              <a:rPr lang="en-US" dirty="0"/>
              <a:t>-Add slides to report all the targets/goals </a:t>
            </a: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Date Placeholder 5"/>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zh-CN"/>
          </a:p>
        </p:txBody>
      </p:sp>
      <p:sp>
        <p:nvSpPr>
          <p:cNvPr id="7" name="Footer Placeholder 6"/>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zh-CN"/>
          </a:p>
        </p:txBody>
      </p:sp>
      <p:sp>
        <p:nvSpPr>
          <p:cNvPr id="8" name="Slide Number Placeholder 7"/>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4910A356-94C5-2940-96D4-9D8CE8D08C76}"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90204"/>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panose="020B0604020202090204"/>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panose="020B0604020202090204"/>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9pPr>
          </a:lstStyle>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400"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5.jpe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notesSlide" Target="../notesSlides/notesSlide12.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40.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0.png"/><Relationship Id="rId7" Type="http://schemas.openxmlformats.org/officeDocument/2006/relationships/tags" Target="../tags/tag4.xml"/><Relationship Id="rId6" Type="http://schemas.openxmlformats.org/officeDocument/2006/relationships/image" Target="../media/image49.png"/><Relationship Id="rId5" Type="http://schemas.openxmlformats.org/officeDocument/2006/relationships/tags" Target="../tags/tag3.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7" Type="http://schemas.openxmlformats.org/officeDocument/2006/relationships/notesSlide" Target="../notesSlides/notesSlide18.xml"/><Relationship Id="rId16" Type="http://schemas.openxmlformats.org/officeDocument/2006/relationships/slideLayout" Target="../slideLayouts/slideLayout7.xml"/><Relationship Id="rId15" Type="http://schemas.openxmlformats.org/officeDocument/2006/relationships/image" Target="../media/image33.png"/><Relationship Id="rId14" Type="http://schemas.openxmlformats.org/officeDocument/2006/relationships/image" Target="../media/image54.jpeg"/><Relationship Id="rId13" Type="http://schemas.openxmlformats.org/officeDocument/2006/relationships/image" Target="../media/image53.jpeg"/><Relationship Id="rId12" Type="http://schemas.openxmlformats.org/officeDocument/2006/relationships/image" Target="../media/image52.png"/><Relationship Id="rId11" Type="http://schemas.openxmlformats.org/officeDocument/2006/relationships/tags" Target="../tags/tag6.xml"/><Relationship Id="rId10" Type="http://schemas.openxmlformats.org/officeDocument/2006/relationships/image" Target="../media/image51.png"/><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vmlDrawing" Target="../drawings/vmlDrawing1.vml"/><Relationship Id="rId3" Type="http://schemas.openxmlformats.org/officeDocument/2006/relationships/slideLayout" Target="../slideLayouts/slideLayout12.xml"/><Relationship Id="rId2" Type="http://schemas.openxmlformats.org/officeDocument/2006/relationships/image" Target="../media/image70.png"/><Relationship Id="rId1" Type="http://schemas.openxmlformats.org/officeDocument/2006/relationships/package" Target="../embeddings/Document1.docx"/></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image" Target="../media/image71.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image" Target="../media/image10.jpe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2.xml"/><Relationship Id="rId4" Type="http://schemas.openxmlformats.org/officeDocument/2006/relationships/image" Target="../media/image7.png"/><Relationship Id="rId3" Type="http://schemas.openxmlformats.org/officeDocument/2006/relationships/tags" Target="../tags/tag1.xml"/><Relationship Id="rId2" Type="http://schemas.openxmlformats.org/officeDocument/2006/relationships/image" Target="../media/image6.jpeg"/><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Placeholder 9"/>
          <p:cNvPicPr>
            <a:picLocks noChangeAspect="1"/>
          </p:cNvPicPr>
          <p:nvPr/>
        </p:nvPicPr>
        <p:blipFill>
          <a:blip r:embed="rId1">
            <a:alphaModFix amt="37000"/>
          </a:blip>
          <a:srcRect t="13009" b="13009"/>
          <a:stretch>
            <a:fillRect/>
          </a:stretch>
        </p:blipFill>
        <p:spPr>
          <a:xfrm>
            <a:off x="0" y="0"/>
            <a:ext cx="12192000" cy="6858000"/>
          </a:xfrm>
          <a:prstGeom prst="rect">
            <a:avLst/>
          </a:prstGeom>
          <a:noFill/>
          <a:ln>
            <a:noFill/>
          </a:ln>
          <a:effectLst>
            <a:softEdge rad="450668"/>
          </a:effectLst>
        </p:spPr>
      </p:pic>
      <p:sp>
        <p:nvSpPr>
          <p:cNvPr id="88" name="Google Shape;88;p1"/>
          <p:cNvSpPr txBox="1">
            <a:spLocks noGrp="1"/>
          </p:cNvSpPr>
          <p:nvPr>
            <p:ph type="ctrTitle"/>
          </p:nvPr>
        </p:nvSpPr>
        <p:spPr>
          <a:xfrm>
            <a:off x="1524000" y="449701"/>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accent2">
                    <a:lumMod val="50000"/>
                  </a:schemeClr>
                </a:solidFill>
              </a:rPr>
              <a:t>GSLEP program update</a:t>
            </a:r>
            <a:br>
              <a:rPr lang="en-US" b="1" dirty="0">
                <a:solidFill>
                  <a:schemeClr val="accent2">
                    <a:lumMod val="50000"/>
                  </a:schemeClr>
                </a:solidFill>
              </a:rPr>
            </a:br>
            <a:r>
              <a:rPr lang="en-US" b="1" dirty="0">
                <a:solidFill>
                  <a:schemeClr val="accent2">
                    <a:lumMod val="50000"/>
                  </a:schemeClr>
                </a:solidFill>
              </a:rPr>
              <a:t>China</a:t>
            </a:r>
            <a:endParaRPr lang="en-US" b="1" dirty="0">
              <a:solidFill>
                <a:schemeClr val="accent2">
                  <a:lumMod val="50000"/>
                </a:schemeClr>
              </a:solidFill>
            </a:endParaRPr>
          </a:p>
        </p:txBody>
      </p:sp>
      <p:sp>
        <p:nvSpPr>
          <p:cNvPr id="89" name="Google Shape;89;p1"/>
          <p:cNvSpPr txBox="1">
            <a:spLocks noGrp="1"/>
          </p:cNvSpPr>
          <p:nvPr>
            <p:ph type="subTitle" idx="1"/>
          </p:nvPr>
        </p:nvSpPr>
        <p:spPr>
          <a:xfrm>
            <a:off x="1524000" y="426994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800" b="1" dirty="0">
                <a:solidFill>
                  <a:schemeClr val="accent2">
                    <a:lumMod val="50000"/>
                  </a:schemeClr>
                </a:solidFill>
              </a:rPr>
              <a:t>Steering Committee Meeting, February</a:t>
            </a:r>
            <a:r>
              <a:rPr lang="zh-CN" altLang="en-US" sz="2800" b="1" dirty="0">
                <a:solidFill>
                  <a:schemeClr val="accent2">
                    <a:lumMod val="50000"/>
                  </a:schemeClr>
                </a:solidFill>
              </a:rPr>
              <a:t> </a:t>
            </a:r>
            <a:r>
              <a:rPr lang="en-US" sz="2800" b="1" dirty="0">
                <a:solidFill>
                  <a:schemeClr val="accent2">
                    <a:lumMod val="50000"/>
                  </a:schemeClr>
                </a:solidFill>
              </a:rPr>
              <a:t>2024</a:t>
            </a:r>
            <a:endParaRPr sz="2800" b="1" dirty="0">
              <a:solidFill>
                <a:schemeClr val="accent2">
                  <a:lumMod val="50000"/>
                </a:schemeClr>
              </a:solidFill>
            </a:endParaRPr>
          </a:p>
          <a:p>
            <a:pPr marL="0" lvl="0" indent="0" algn="ctr" rtl="0">
              <a:lnSpc>
                <a:spcPct val="90000"/>
              </a:lnSpc>
              <a:spcBef>
                <a:spcPts val="1000"/>
              </a:spcBef>
              <a:spcAft>
                <a:spcPts val="0"/>
              </a:spcAft>
              <a:buClr>
                <a:schemeClr val="dk1"/>
              </a:buClr>
              <a:buSzPts val="2400"/>
              <a:buNone/>
            </a:pPr>
            <a:r>
              <a:rPr lang="en-US" sz="2800" b="1" dirty="0">
                <a:solidFill>
                  <a:schemeClr val="accent2">
                    <a:lumMod val="50000"/>
                  </a:schemeClr>
                </a:solidFill>
              </a:rPr>
              <a:t>Samarkand </a:t>
            </a:r>
            <a:endParaRPr lang="en-US" sz="2800" b="1" dirty="0">
              <a:solidFill>
                <a:schemeClr val="accent2">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Google Shape;96;p2"/>
          <p:cNvSpPr txBox="1"/>
          <p:nvPr/>
        </p:nvSpPr>
        <p:spPr>
          <a:xfrm>
            <a:off x="481965" y="217170"/>
            <a:ext cx="10783570" cy="51422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274320">
              <a:lnSpc>
                <a:spcPct val="140000"/>
              </a:lnSpc>
              <a:spcBef>
                <a:spcPts val="600"/>
              </a:spcBef>
              <a:buClr>
                <a:schemeClr val="dk1"/>
              </a:buClr>
              <a:buSzPct val="100000"/>
              <a:buFont typeface="Arial" panose="020B0604020202090204" pitchFamily="34" charset="0"/>
              <a:buChar char="•"/>
              <a:defRPr sz="1600">
                <a:solidFill>
                  <a:schemeClr val="tx1"/>
                </a:solidFill>
                <a:latin typeface="Calibri"/>
                <a:ea typeface="Calibri"/>
                <a:cs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r>
              <a:rPr lang="en-US" sz="2000" dirty="0">
                <a:solidFill>
                  <a:schemeClr val="accent5"/>
                </a:solidFill>
              </a:rPr>
              <a:t>#6 Goal : </a:t>
            </a:r>
            <a:r>
              <a:rPr lang="en-US" sz="2000" b="1" dirty="0"/>
              <a:t>Improve policy for snow leopard conservation </a:t>
            </a:r>
            <a:endParaRPr lang="en-US" sz="2000" b="1" dirty="0"/>
          </a:p>
          <a:p>
            <a:r>
              <a:rPr lang="en-US" sz="2000" i="1" dirty="0">
                <a:solidFill>
                  <a:schemeClr val="accent5"/>
                </a:solidFill>
              </a:rPr>
              <a:t>Progress &amp; Status </a:t>
            </a:r>
            <a:endParaRPr lang="en-US" altLang="zh-CN" sz="2000" i="1" dirty="0">
              <a:solidFill>
                <a:schemeClr val="accent5"/>
              </a:solidFill>
            </a:endParaRPr>
          </a:p>
          <a:p>
            <a:pPr indent="0">
              <a:buNone/>
            </a:pPr>
            <a:r>
              <a:rPr lang="zh-CN" altLang="en-US" sz="2000" dirty="0">
                <a:effectLst/>
                <a:latin typeface="Calibri" panose="020F0502020204030204" pitchFamily="34" charset="0"/>
              </a:rPr>
              <a:t>        </a:t>
            </a:r>
            <a:r>
              <a:rPr lang="en-US" altLang="zh-CN" sz="2000" dirty="0">
                <a:effectLst/>
                <a:latin typeface="Calibri" panose="020F0502020204030204" pitchFamily="34" charset="0"/>
              </a:rPr>
              <a:t>--</a:t>
            </a:r>
            <a:r>
              <a:rPr lang="en-US" sz="2000" dirty="0">
                <a:effectLst/>
                <a:latin typeface="Calibri" panose="020F0502020204030204" pitchFamily="34" charset="0"/>
              </a:rPr>
              <a:t>China's </a:t>
            </a:r>
            <a:r>
              <a:rPr lang="en-US" sz="2000" dirty="0">
                <a:solidFill>
                  <a:schemeClr val="accent5"/>
                </a:solidFill>
                <a:effectLst/>
                <a:latin typeface="Calibri" panose="020F0502020204030204" pitchFamily="34" charset="0"/>
              </a:rPr>
              <a:t>"five-year planniong" ecological construction</a:t>
            </a:r>
            <a:r>
              <a:rPr lang="en-US" sz="2000" dirty="0">
                <a:effectLst/>
                <a:latin typeface="Calibri" panose="020F0502020204030204" pitchFamily="34" charset="0"/>
              </a:rPr>
              <a:t>, </a:t>
            </a:r>
            <a:r>
              <a:rPr lang="en-US" sz="2000" dirty="0">
                <a:solidFill>
                  <a:schemeClr val="accent5"/>
                </a:solidFill>
                <a:effectLst/>
                <a:latin typeface="Calibri" panose="020F0502020204030204" pitchFamily="34" charset="0"/>
              </a:rPr>
              <a:t>“Belt and Road: initiative</a:t>
            </a:r>
            <a:r>
              <a:rPr lang="en-US" sz="2000" dirty="0">
                <a:effectLst/>
                <a:latin typeface="Calibri" panose="020F0502020204030204" pitchFamily="34" charset="0"/>
              </a:rPr>
              <a:t>,  the project of </a:t>
            </a:r>
            <a:r>
              <a:rPr lang="en-US" sz="2000" dirty="0">
                <a:solidFill>
                  <a:schemeClr val="accent5"/>
                </a:solidFill>
                <a:effectLst/>
                <a:latin typeface="Calibri" panose="020F0502020204030204" pitchFamily="34" charset="0"/>
              </a:rPr>
              <a:t>returning grazing land to grassland</a:t>
            </a:r>
            <a:r>
              <a:rPr lang="en-US" sz="2000" dirty="0">
                <a:effectLst/>
                <a:latin typeface="Calibri" panose="020F0502020204030204" pitchFamily="34" charset="0"/>
              </a:rPr>
              <a:t>, wildlife protection and nature reserve construction</a:t>
            </a:r>
            <a:endParaRPr lang="en-US" sz="2000" dirty="0">
              <a:effectLst/>
              <a:latin typeface="Calibri" panose="020F0502020204030204" pitchFamily="34" charset="0"/>
            </a:endParaRPr>
          </a:p>
          <a:p>
            <a:pPr indent="0">
              <a:buNone/>
            </a:pPr>
            <a:r>
              <a:rPr lang="zh-CN" altLang="en-US" sz="2000" dirty="0">
                <a:latin typeface="Calibri" panose="020F0502020204030204" pitchFamily="34" charset="0"/>
              </a:rPr>
              <a:t>        </a:t>
            </a:r>
            <a:r>
              <a:rPr lang="en-US" altLang="zh-CN" sz="2000" dirty="0">
                <a:latin typeface="Calibri" panose="020F0502020204030204" pitchFamily="34" charset="0"/>
              </a:rPr>
              <a:t>--</a:t>
            </a:r>
            <a:r>
              <a:rPr lang="en-US" sz="2000" dirty="0">
                <a:effectLst/>
                <a:latin typeface="Calibri" panose="020F0502020204030204" pitchFamily="34" charset="0"/>
              </a:rPr>
              <a:t>Chinese </a:t>
            </a:r>
            <a:r>
              <a:rPr lang="en-US" sz="2000" dirty="0">
                <a:solidFill>
                  <a:schemeClr val="accent5"/>
                </a:solidFill>
                <a:effectLst/>
                <a:latin typeface="Calibri" panose="020F0502020204030204" pitchFamily="34" charset="0"/>
              </a:rPr>
              <a:t>rare and endangered species rescue breeding</a:t>
            </a:r>
            <a:r>
              <a:rPr lang="en-US" sz="2000" dirty="0">
                <a:effectLst/>
                <a:latin typeface="Calibri" panose="020F0502020204030204" pitchFamily="34" charset="0"/>
              </a:rPr>
              <a:t>, investigation and supervision and the 2nd </a:t>
            </a:r>
            <a:r>
              <a:rPr lang="en-US" sz="2000" dirty="0">
                <a:solidFill>
                  <a:schemeClr val="accent5"/>
                </a:solidFill>
                <a:effectLst/>
                <a:latin typeface="Calibri" panose="020F0502020204030204" pitchFamily="34" charset="0"/>
              </a:rPr>
              <a:t>national terrestrial wildlife resources survey </a:t>
            </a:r>
            <a:r>
              <a:rPr lang="en-US" sz="2000" dirty="0">
                <a:effectLst/>
                <a:latin typeface="Calibri" panose="020F0502020204030204" pitchFamily="34" charset="0"/>
              </a:rPr>
              <a:t>projects, </a:t>
            </a:r>
            <a:r>
              <a:rPr lang="en-US" sz="2000" dirty="0">
                <a:solidFill>
                  <a:schemeClr val="accent5"/>
                </a:solidFill>
                <a:latin typeface="Calibri" panose="020F0502020204030204" pitchFamily="34" charset="0"/>
              </a:rPr>
              <a:t>2nd Scientific Survey on Qinghai-Tibet Plateau </a:t>
            </a:r>
            <a:r>
              <a:rPr lang="en-US" sz="2000" dirty="0">
                <a:effectLst/>
                <a:latin typeface="Calibri" panose="020F0502020204030204" pitchFamily="34" charset="0"/>
              </a:rPr>
              <a:t>etc. </a:t>
            </a:r>
            <a:endParaRPr lang="en-US" sz="2000" dirty="0">
              <a:effectLst/>
            </a:endParaRPr>
          </a:p>
          <a:p>
            <a:pPr>
              <a:buFont typeface="+mj-lt"/>
              <a:buAutoNum type="arabicPeriod"/>
            </a:pPr>
            <a:endParaRPr lang="en-US" sz="2000" dirty="0">
              <a:effectLst/>
            </a:endParaRPr>
          </a:p>
          <a:p>
            <a:pPr indent="0">
              <a:buNone/>
            </a:pPr>
            <a:endParaRPr lang="en-US" sz="2000" dirty="0">
              <a:solidFill>
                <a:schemeClr val="accent5"/>
              </a:solidFill>
            </a:endParaRPr>
          </a:p>
          <a:p>
            <a:endParaRPr lang="en-US" sz="2000" dirty="0"/>
          </a:p>
        </p:txBody>
      </p:sp>
      <p:pic>
        <p:nvPicPr>
          <p:cNvPr id="6" name="图片 3" descr="F:\GIS\项目\全国雪豹项目\全国雪豹项目2012.07.23.jpg"/>
          <p:cNvPicPr>
            <a:picLocks noChangeAspect="1"/>
          </p:cNvPicPr>
          <p:nvPr/>
        </p:nvPicPr>
        <p:blipFill>
          <a:blip r:embed="rId1"/>
          <a:stretch>
            <a:fillRect/>
          </a:stretch>
        </p:blipFill>
        <p:spPr>
          <a:xfrm>
            <a:off x="6967220" y="3709670"/>
            <a:ext cx="3994150" cy="282384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257974" y="270048"/>
            <a:ext cx="10682468" cy="4114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200" dirty="0"/>
              <a:t>Resource mobilization for NSLEP</a:t>
            </a:r>
            <a:endParaRPr sz="3200" dirty="0"/>
          </a:p>
        </p:txBody>
      </p:sp>
      <p:sp>
        <p:nvSpPr>
          <p:cNvPr id="104" name="Google Shape;104;p3"/>
          <p:cNvSpPr txBox="1">
            <a:spLocks noGrp="1"/>
          </p:cNvSpPr>
          <p:nvPr>
            <p:ph type="body" idx="1"/>
          </p:nvPr>
        </p:nvSpPr>
        <p:spPr>
          <a:xfrm>
            <a:off x="81651" y="1099253"/>
            <a:ext cx="6375420" cy="170406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1600" dirty="0">
                <a:solidFill>
                  <a:schemeClr val="accent5"/>
                </a:solidFill>
              </a:rPr>
              <a:t>Funds secured from </a:t>
            </a:r>
            <a:endParaRPr sz="1600" dirty="0">
              <a:solidFill>
                <a:schemeClr val="accent5"/>
              </a:solidFill>
            </a:endParaRPr>
          </a:p>
          <a:p>
            <a:pPr marL="685800" lvl="1" indent="-292100">
              <a:lnSpc>
                <a:spcPct val="150000"/>
              </a:lnSpc>
              <a:spcBef>
                <a:spcPts val="0"/>
              </a:spcBef>
              <a:buSzPts val="2800"/>
            </a:pPr>
            <a:r>
              <a:rPr lang="en-US" sz="1600" dirty="0" err="1">
                <a:solidFill>
                  <a:schemeClr val="accent5"/>
                </a:solidFill>
              </a:rPr>
              <a:t>i</a:t>
            </a:r>
            <a:r>
              <a:rPr lang="en-US" sz="1600" dirty="0">
                <a:solidFill>
                  <a:schemeClr val="accent5"/>
                </a:solidFill>
              </a:rPr>
              <a:t>) internal [government]</a:t>
            </a:r>
            <a:endParaRPr lang="en-US" sz="1600" dirty="0">
              <a:solidFill>
                <a:schemeClr val="accent5"/>
              </a:solidFill>
            </a:endParaRPr>
          </a:p>
          <a:p>
            <a:pPr marL="679450" lvl="1" indent="-285750">
              <a:lnSpc>
                <a:spcPct val="150000"/>
              </a:lnSpc>
              <a:spcBef>
                <a:spcPts val="0"/>
              </a:spcBef>
              <a:buSzPct val="80000"/>
              <a:buFont typeface="Wingdings" panose="05000000000000000000" pitchFamily="2" charset="2"/>
              <a:buChar char="Ø"/>
            </a:pPr>
            <a:r>
              <a:rPr lang="en-US" sz="1600" dirty="0">
                <a:effectLst/>
                <a:latin typeface="Calibri" panose="020F0502020204030204" pitchFamily="34" charset="0"/>
              </a:rPr>
              <a:t>Increased capital investment to the snow leopard conservation: </a:t>
            </a:r>
            <a:r>
              <a:rPr lang="en-US" sz="1600" dirty="0" err="1">
                <a:effectLst/>
                <a:latin typeface="Calibri" panose="020F0502020204030204" pitchFamily="34" charset="0"/>
              </a:rPr>
              <a:t>i.e</a:t>
            </a:r>
            <a:r>
              <a:rPr lang="en-US" sz="1600" dirty="0">
                <a:effectLst/>
                <a:latin typeface="Calibri" panose="020F0502020204030204" pitchFamily="34" charset="0"/>
              </a:rPr>
              <a:t> endangered species breeding projects/national surveys/species-focused </a:t>
            </a:r>
            <a:r>
              <a:rPr lang="en-US" sz="1600" dirty="0">
                <a:latin typeface="Calibri" panose="020F0502020204030204" pitchFamily="34" charset="0"/>
              </a:rPr>
              <a:t>regional or </a:t>
            </a:r>
            <a:r>
              <a:rPr lang="en-US" sz="1600" dirty="0">
                <a:effectLst/>
                <a:latin typeface="Calibri" panose="020F0502020204030204" pitchFamily="34" charset="0"/>
              </a:rPr>
              <a:t>provincial surveys  </a:t>
            </a:r>
            <a:endParaRPr kumimoji="1" lang="en-US" altLang="zh-CN" sz="1600" dirty="0"/>
          </a:p>
          <a:p>
            <a:pPr marL="0" indent="0">
              <a:buSzPts val="2800"/>
              <a:buNone/>
            </a:pPr>
            <a:r>
              <a:rPr kumimoji="1" lang="zh-CN" altLang="en-US" sz="1600" dirty="0"/>
              <a:t>  </a:t>
            </a:r>
            <a:r>
              <a:rPr kumimoji="1" lang="en-US" altLang="zh-CN" sz="1600" dirty="0"/>
              <a:t>  </a:t>
            </a:r>
            <a:endParaRPr kumimoji="1" lang="en-US" altLang="zh-CN" sz="1600" dirty="0"/>
          </a:p>
          <a:p>
            <a:pPr marL="0" indent="0">
              <a:buSzPts val="2800"/>
              <a:buNone/>
            </a:pPr>
            <a:endParaRPr kumimoji="1" lang="en-US" altLang="zh-CN" sz="1600" dirty="0"/>
          </a:p>
          <a:p>
            <a:pPr marL="0" indent="0">
              <a:buSzPts val="2800"/>
              <a:buNone/>
            </a:pPr>
            <a:endParaRPr kumimoji="1" lang="en-US" altLang="zh-CN" sz="1600" dirty="0"/>
          </a:p>
          <a:p>
            <a:pPr marL="0" lvl="0" indent="0" algn="l" rtl="0">
              <a:lnSpc>
                <a:spcPct val="90000"/>
              </a:lnSpc>
              <a:spcBef>
                <a:spcPts val="1000"/>
              </a:spcBef>
              <a:spcAft>
                <a:spcPts val="0"/>
              </a:spcAft>
              <a:buClr>
                <a:schemeClr val="dk1"/>
              </a:buClr>
              <a:buSzPts val="2800"/>
              <a:buNone/>
            </a:pPr>
            <a:endParaRPr sz="1600" dirty="0"/>
          </a:p>
        </p:txBody>
      </p:sp>
      <p:pic>
        <p:nvPicPr>
          <p:cNvPr id="3" name="Picture 2" descr="A map of the great wall of china&#10;&#10;Description automatically generated"/>
          <p:cNvPicPr>
            <a:picLocks noChangeAspect="1"/>
          </p:cNvPicPr>
          <p:nvPr/>
        </p:nvPicPr>
        <p:blipFill>
          <a:blip r:embed="rId1"/>
          <a:stretch>
            <a:fillRect/>
          </a:stretch>
        </p:blipFill>
        <p:spPr>
          <a:xfrm>
            <a:off x="851906" y="3526300"/>
            <a:ext cx="4571902" cy="2385340"/>
          </a:xfrm>
          <a:prstGeom prst="rect">
            <a:avLst/>
          </a:prstGeom>
        </p:spPr>
      </p:pic>
      <p:sp>
        <p:nvSpPr>
          <p:cNvPr id="5" name="TextBox 4"/>
          <p:cNvSpPr txBox="1"/>
          <p:nvPr/>
        </p:nvSpPr>
        <p:spPr>
          <a:xfrm>
            <a:off x="81651" y="6182281"/>
            <a:ext cx="6112412" cy="307777"/>
          </a:xfrm>
          <a:prstGeom prst="rect">
            <a:avLst/>
          </a:prstGeom>
          <a:noFill/>
        </p:spPr>
        <p:txBody>
          <a:bodyPr wrap="square">
            <a:spAutoFit/>
          </a:bodyPr>
          <a:lstStyle/>
          <a:p>
            <a:pPr marL="0" indent="0">
              <a:buSzPts val="2800"/>
              <a:buNone/>
            </a:pPr>
            <a:r>
              <a:rPr kumimoji="1" lang="en-US" altLang="zh-CN" sz="1400" dirty="0"/>
              <a:t>Survey</a:t>
            </a:r>
            <a:r>
              <a:rPr kumimoji="1" lang="zh-CN" altLang="en-US" sz="1400" dirty="0"/>
              <a:t> </a:t>
            </a:r>
            <a:r>
              <a:rPr kumimoji="1" lang="en-US" altLang="zh-CN" sz="1400" dirty="0"/>
              <a:t>on snow leopards in the pilot area of Qilian Mountain National Park</a:t>
            </a:r>
            <a:endParaRPr kumimoji="1" lang="en-US" altLang="zh-CN" sz="1400" dirty="0"/>
          </a:p>
        </p:txBody>
      </p:sp>
      <p:sp>
        <p:nvSpPr>
          <p:cNvPr id="7" name="TextBox 6"/>
          <p:cNvSpPr txBox="1"/>
          <p:nvPr/>
        </p:nvSpPr>
        <p:spPr>
          <a:xfrm>
            <a:off x="6896687" y="6354258"/>
            <a:ext cx="6112412" cy="307777"/>
          </a:xfrm>
          <a:prstGeom prst="rect">
            <a:avLst/>
          </a:prstGeom>
          <a:noFill/>
        </p:spPr>
        <p:txBody>
          <a:bodyPr wrap="square">
            <a:spAutoFit/>
          </a:bodyPr>
          <a:lstStyle/>
          <a:p>
            <a:pPr marL="0" indent="0">
              <a:buSzPts val="2800"/>
              <a:buNone/>
            </a:pPr>
            <a:r>
              <a:rPr kumimoji="1" lang="en-US" altLang="zh-CN" sz="1400" dirty="0"/>
              <a:t>Survey</a:t>
            </a:r>
            <a:r>
              <a:rPr kumimoji="1" lang="zh-CN" altLang="en-US" sz="1400" dirty="0"/>
              <a:t> </a:t>
            </a:r>
            <a:r>
              <a:rPr kumimoji="1" lang="en-US" altLang="zh-CN" sz="1400" dirty="0"/>
              <a:t>on snow leopards in Mid-Eastern</a:t>
            </a:r>
            <a:r>
              <a:rPr kumimoji="1" lang="zh-CN" altLang="en-US" sz="1400" dirty="0"/>
              <a:t> </a:t>
            </a:r>
            <a:r>
              <a:rPr kumimoji="1" lang="en-US" altLang="zh-CN" sz="1400" dirty="0" err="1"/>
              <a:t>Tianshan</a:t>
            </a:r>
            <a:endParaRPr kumimoji="1" lang="en-US" altLang="zh-CN" sz="1400" dirty="0"/>
          </a:p>
        </p:txBody>
      </p:sp>
      <p:sp>
        <p:nvSpPr>
          <p:cNvPr id="9" name="TextBox 8"/>
          <p:cNvSpPr txBox="1"/>
          <p:nvPr/>
        </p:nvSpPr>
        <p:spPr>
          <a:xfrm>
            <a:off x="6896687" y="3007755"/>
            <a:ext cx="6520374" cy="307777"/>
          </a:xfrm>
          <a:prstGeom prst="rect">
            <a:avLst/>
          </a:prstGeom>
          <a:noFill/>
        </p:spPr>
        <p:txBody>
          <a:bodyPr wrap="square">
            <a:spAutoFit/>
          </a:bodyPr>
          <a:lstStyle/>
          <a:p>
            <a:r>
              <a:rPr kumimoji="1" lang="zh-CN" altLang="en-US" sz="1400" dirty="0"/>
              <a:t> </a:t>
            </a:r>
            <a:r>
              <a:rPr kumimoji="1" lang="en-US" altLang="zh-CN" sz="1400" dirty="0"/>
              <a:t>Monitoring</a:t>
            </a:r>
            <a:r>
              <a:rPr kumimoji="1" lang="zh-CN" altLang="en-US" sz="1400" dirty="0"/>
              <a:t> </a:t>
            </a:r>
            <a:r>
              <a:rPr kumimoji="1" lang="en-US" altLang="zh-CN" sz="1400" dirty="0"/>
              <a:t>on snow leopards in </a:t>
            </a:r>
            <a:r>
              <a:rPr kumimoji="1" lang="en-US" altLang="zh-CN" sz="1400" dirty="0" err="1"/>
              <a:t>Qomolangma</a:t>
            </a:r>
            <a:r>
              <a:rPr kumimoji="1" lang="zh-CN" altLang="en-US" sz="1400" dirty="0"/>
              <a:t> </a:t>
            </a:r>
            <a:r>
              <a:rPr kumimoji="1" lang="en-US" altLang="zh-CN" sz="1400" dirty="0"/>
              <a:t>NNR</a:t>
            </a:r>
            <a:endParaRPr lang="en-US" dirty="0"/>
          </a:p>
        </p:txBody>
      </p:sp>
      <p:pic>
        <p:nvPicPr>
          <p:cNvPr id="4" name="Picture 3" descr="A map of the world&#10;&#10;Description automatically generated"/>
          <p:cNvPicPr>
            <a:picLocks noChangeAspect="1"/>
          </p:cNvPicPr>
          <p:nvPr/>
        </p:nvPicPr>
        <p:blipFill>
          <a:blip r:embed="rId2"/>
          <a:stretch>
            <a:fillRect/>
          </a:stretch>
        </p:blipFill>
        <p:spPr>
          <a:xfrm>
            <a:off x="6740938" y="475792"/>
            <a:ext cx="4803949" cy="2392480"/>
          </a:xfrm>
          <a:prstGeom prst="rect">
            <a:avLst/>
          </a:prstGeom>
        </p:spPr>
      </p:pic>
      <p:pic>
        <p:nvPicPr>
          <p:cNvPr id="6" name="图片 28" descr="14092da2a0084eb7fef5026138cbd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194" y="3487511"/>
            <a:ext cx="4263490" cy="2848657"/>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257974" y="270048"/>
            <a:ext cx="10682468" cy="4114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200" dirty="0"/>
              <a:t>Resource mobilization for NSLEP</a:t>
            </a:r>
            <a:endParaRPr sz="3200" dirty="0"/>
          </a:p>
        </p:txBody>
      </p:sp>
      <p:sp>
        <p:nvSpPr>
          <p:cNvPr id="104" name="Google Shape;104;p3"/>
          <p:cNvSpPr txBox="1">
            <a:spLocks noGrp="1"/>
          </p:cNvSpPr>
          <p:nvPr>
            <p:ph type="body" idx="1"/>
          </p:nvPr>
        </p:nvSpPr>
        <p:spPr>
          <a:xfrm>
            <a:off x="81651" y="870320"/>
            <a:ext cx="8343801" cy="5987679"/>
          </a:xfrm>
          <a:prstGeom prst="rect">
            <a:avLst/>
          </a:prstGeom>
          <a:noFill/>
          <a:ln>
            <a:noFill/>
          </a:ln>
        </p:spPr>
        <p:txBody>
          <a:bodyPr spcFirstLastPara="1" wrap="square" lIns="91425" tIns="45700" rIns="91425" bIns="45700" anchor="t" anchorCtr="0">
            <a:noAutofit/>
          </a:bodyPr>
          <a:lstStyle/>
          <a:p>
            <a:pPr marL="685800" lvl="1" indent="-292100" algn="l" rtl="0">
              <a:lnSpc>
                <a:spcPct val="150000"/>
              </a:lnSpc>
              <a:spcBef>
                <a:spcPts val="0"/>
              </a:spcBef>
              <a:spcAft>
                <a:spcPts val="0"/>
              </a:spcAft>
              <a:buClr>
                <a:schemeClr val="dk1"/>
              </a:buClr>
              <a:buSzPts val="2800"/>
              <a:buChar char="•"/>
            </a:pPr>
            <a:r>
              <a:rPr lang="en-US" sz="1600" dirty="0">
                <a:solidFill>
                  <a:schemeClr val="accent5"/>
                </a:solidFill>
              </a:rPr>
              <a:t>ii) external [donors] </a:t>
            </a:r>
            <a:endParaRPr lang="en-US" sz="1600" dirty="0">
              <a:solidFill>
                <a:schemeClr val="accent5"/>
              </a:solidFill>
            </a:endParaRPr>
          </a:p>
          <a:p>
            <a:pPr marL="679450" lvl="1" indent="-285750">
              <a:lnSpc>
                <a:spcPct val="150000"/>
              </a:lnSpc>
              <a:spcBef>
                <a:spcPts val="0"/>
              </a:spcBef>
              <a:buSzPct val="80000"/>
              <a:buFont typeface="Wingdings" panose="05000000000000000000" pitchFamily="2" charset="2"/>
              <a:buChar char="Ø"/>
            </a:pPr>
            <a:r>
              <a:rPr lang="en-US" sz="1600" dirty="0">
                <a:effectLst/>
                <a:latin typeface="Calibri" panose="020F0502020204030204" pitchFamily="34" charset="0"/>
              </a:rPr>
              <a:t>Civil body or other non-governmental organizations   </a:t>
            </a:r>
            <a:r>
              <a:rPr lang="en-US" sz="1600" dirty="0" err="1">
                <a:effectLst/>
                <a:latin typeface="Calibri" panose="020F0502020204030204" pitchFamily="34" charset="0"/>
              </a:rPr>
              <a:t>i.e</a:t>
            </a:r>
            <a:r>
              <a:rPr lang="en-US" sz="1600" dirty="0">
                <a:effectLst/>
                <a:latin typeface="Calibri" panose="020F0502020204030204" pitchFamily="34" charset="0"/>
              </a:rPr>
              <a:t> Vanke, Tencent Funds, UNDP GEF</a:t>
            </a:r>
            <a:endParaRPr lang="en-US" sz="1600" dirty="0">
              <a:effectLst/>
              <a:latin typeface="Calibri" panose="020F0502020204030204" pitchFamily="34" charset="0"/>
            </a:endParaRPr>
          </a:p>
          <a:p>
            <a:pPr marL="679450" lvl="1" indent="-285750">
              <a:lnSpc>
                <a:spcPct val="150000"/>
              </a:lnSpc>
              <a:spcBef>
                <a:spcPts val="0"/>
              </a:spcBef>
              <a:buSzPct val="80000"/>
              <a:buFont typeface="Wingdings" panose="05000000000000000000" pitchFamily="2" charset="2"/>
              <a:buChar char="Ø"/>
            </a:pPr>
            <a:r>
              <a:rPr lang="en-US" sz="1600" dirty="0">
                <a:effectLst/>
                <a:latin typeface="AdvP9365"/>
              </a:rPr>
              <a:t>Internet-based crowdfunding programs </a:t>
            </a:r>
            <a:r>
              <a:rPr lang="en-US" sz="1600" dirty="0">
                <a:latin typeface="AdvP9365"/>
              </a:rPr>
              <a:t>(</a:t>
            </a:r>
            <a:r>
              <a:rPr lang="en-US" sz="1600" dirty="0">
                <a:effectLst/>
                <a:latin typeface="AdvP7C31"/>
              </a:rPr>
              <a:t>Tencent public welfare , </a:t>
            </a:r>
            <a:r>
              <a:rPr lang="en-US" sz="1600" dirty="0" err="1">
                <a:effectLst/>
                <a:latin typeface="AdvP7C2E"/>
              </a:rPr>
              <a:t>Sina</a:t>
            </a:r>
            <a:r>
              <a:rPr lang="en-US" sz="1600" dirty="0">
                <a:effectLst/>
                <a:latin typeface="AdvP7C2E"/>
              </a:rPr>
              <a:t> Weibo, titled #Safeguard Snow Leopard Habitat Action#</a:t>
            </a:r>
            <a:r>
              <a:rPr lang="zh-CN" altLang="en-US" sz="1600" dirty="0">
                <a:effectLst/>
                <a:latin typeface="AdvP7C2E"/>
              </a:rPr>
              <a:t>，</a:t>
            </a:r>
            <a:r>
              <a:rPr lang="en-US" altLang="zh-CN" sz="1600" dirty="0" err="1">
                <a:effectLst/>
                <a:latin typeface="AdvP7C2E"/>
              </a:rPr>
              <a:t>tencent</a:t>
            </a:r>
            <a:r>
              <a:rPr lang="en-US" altLang="zh-CN" sz="1600" dirty="0">
                <a:effectLst/>
                <a:latin typeface="AdvP7C2E"/>
              </a:rPr>
              <a:t> </a:t>
            </a:r>
            <a:r>
              <a:rPr lang="zh-CN" altLang="en-US" sz="1600" dirty="0">
                <a:effectLst/>
                <a:latin typeface="AdvP7C2E"/>
              </a:rPr>
              <a:t>“</a:t>
            </a:r>
            <a:r>
              <a:rPr lang="en-US" altLang="zh-CN" sz="1600" dirty="0">
                <a:latin typeface="AdvP9365"/>
              </a:rPr>
              <a:t>Snow Leopard Intelligent Identification and Monitoring Data Management Cloud Platform”, “ Journey with Leopards - Snow Leopard Conservation Small Grant Program” </a:t>
            </a:r>
            <a:r>
              <a:rPr lang="en-US" sz="1600" dirty="0">
                <a:latin typeface="AdvP9365"/>
              </a:rPr>
              <a:t>)</a:t>
            </a:r>
            <a:endParaRPr sz="1600" dirty="0">
              <a:latin typeface="AdvP9365"/>
            </a:endParaRPr>
          </a:p>
          <a:p>
            <a:pPr marL="0" indent="0">
              <a:buSzPts val="2800"/>
              <a:buNone/>
            </a:pPr>
            <a:endParaRPr lang="en-US" sz="1600" dirty="0">
              <a:effectLst/>
            </a:endParaRPr>
          </a:p>
          <a:p>
            <a:pPr marL="0" lvl="0" indent="0" algn="l" rtl="0">
              <a:lnSpc>
                <a:spcPct val="90000"/>
              </a:lnSpc>
              <a:spcBef>
                <a:spcPts val="1000"/>
              </a:spcBef>
              <a:spcAft>
                <a:spcPts val="0"/>
              </a:spcAft>
              <a:buClr>
                <a:schemeClr val="dk1"/>
              </a:buClr>
              <a:buSzPts val="2800"/>
              <a:buNone/>
            </a:pPr>
            <a:endParaRPr sz="1600" dirty="0"/>
          </a:p>
        </p:txBody>
      </p:sp>
      <p:pic>
        <p:nvPicPr>
          <p:cNvPr id="2" name="图片 5"/>
          <p:cNvPicPr>
            <a:picLocks noChangeAspect="1"/>
          </p:cNvPicPr>
          <p:nvPr/>
        </p:nvPicPr>
        <p:blipFill rotWithShape="1">
          <a:blip r:embed="rId1" cstate="print">
            <a:extLst>
              <a:ext uri="{28A0092B-C50C-407E-A947-70E740481C1C}">
                <a14:useLocalDpi xmlns:a14="http://schemas.microsoft.com/office/drawing/2010/main" val="0"/>
              </a:ext>
            </a:extLst>
          </a:blip>
          <a:srcRect t="4673" b="12714"/>
          <a:stretch>
            <a:fillRect/>
          </a:stretch>
        </p:blipFill>
        <p:spPr>
          <a:xfrm>
            <a:off x="9426042" y="2717144"/>
            <a:ext cx="2210889" cy="3952909"/>
          </a:xfrm>
          <a:prstGeom prst="rect">
            <a:avLst/>
          </a:prstGeom>
        </p:spPr>
      </p:pic>
      <p:pic>
        <p:nvPicPr>
          <p:cNvPr id="4" name="Picture 3"/>
          <p:cNvPicPr>
            <a:picLocks noChangeAspect="1"/>
          </p:cNvPicPr>
          <p:nvPr/>
        </p:nvPicPr>
        <p:blipFill>
          <a:blip r:embed="rId2"/>
          <a:stretch>
            <a:fillRect/>
          </a:stretch>
        </p:blipFill>
        <p:spPr>
          <a:xfrm>
            <a:off x="8425452" y="187947"/>
            <a:ext cx="3684897" cy="2175425"/>
          </a:xfrm>
          <a:prstGeom prst="rect">
            <a:avLst/>
          </a:prstGeom>
        </p:spPr>
      </p:pic>
      <p:pic>
        <p:nvPicPr>
          <p:cNvPr id="6" name="Picture 5" descr="A cat in a cave&#10;&#10;Description automatically generated"/>
          <p:cNvPicPr>
            <a:picLocks noChangeAspect="1"/>
          </p:cNvPicPr>
          <p:nvPr/>
        </p:nvPicPr>
        <p:blipFill>
          <a:blip r:embed="rId3"/>
          <a:stretch>
            <a:fillRect/>
          </a:stretch>
        </p:blipFill>
        <p:spPr>
          <a:xfrm>
            <a:off x="6327132" y="3745865"/>
            <a:ext cx="2187095" cy="2845859"/>
          </a:xfrm>
          <a:prstGeom prst="rect">
            <a:avLst/>
          </a:prstGeom>
        </p:spPr>
      </p:pic>
      <p:pic>
        <p:nvPicPr>
          <p:cNvPr id="3"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249" y="2363559"/>
            <a:ext cx="1225969" cy="1225969"/>
          </a:xfrm>
          <a:prstGeom prst="rect">
            <a:avLst/>
          </a:prstGeom>
        </p:spPr>
      </p:pic>
      <p:pic>
        <p:nvPicPr>
          <p:cNvPr id="5"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445" y="5438930"/>
            <a:ext cx="2754835" cy="708770"/>
          </a:xfrm>
          <a:prstGeom prst="rect">
            <a:avLst/>
          </a:prstGeom>
        </p:spPr>
      </p:pic>
      <p:pic>
        <p:nvPicPr>
          <p:cNvPr id="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2370" y="392803"/>
            <a:ext cx="1847894" cy="5774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612515" y="3745865"/>
            <a:ext cx="2364105" cy="2863850"/>
          </a:xfrm>
          <a:prstGeom prst="rect">
            <a:avLst/>
          </a:prstGeom>
        </p:spPr>
      </p:pic>
      <p:pic>
        <p:nvPicPr>
          <p:cNvPr id="2050" name="Picture 2"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704" y="3912236"/>
            <a:ext cx="3068020" cy="1227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7" name="Picture 6" descr="A close-up of a logo&#10;&#10;Description automatically generated"/>
          <p:cNvPicPr>
            <a:picLocks noChangeAspect="1"/>
          </p:cNvPicPr>
          <p:nvPr/>
        </p:nvPicPr>
        <p:blipFill>
          <a:blip r:embed="rId1"/>
          <a:stretch>
            <a:fillRect/>
          </a:stretch>
        </p:blipFill>
        <p:spPr>
          <a:xfrm>
            <a:off x="8566141" y="4836795"/>
            <a:ext cx="2032222" cy="1965810"/>
          </a:xfrm>
          <a:prstGeom prst="rect">
            <a:avLst/>
          </a:prstGeom>
        </p:spPr>
      </p:pic>
      <p:sp>
        <p:nvSpPr>
          <p:cNvPr id="103" name="Google Shape;103;p3"/>
          <p:cNvSpPr txBox="1">
            <a:spLocks noGrp="1"/>
          </p:cNvSpPr>
          <p:nvPr>
            <p:ph type="title"/>
          </p:nvPr>
        </p:nvSpPr>
        <p:spPr>
          <a:xfrm>
            <a:off x="246752" y="164602"/>
            <a:ext cx="10682468" cy="4114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200" dirty="0"/>
              <a:t>Resource mobilization for NSLEP</a:t>
            </a:r>
            <a:endParaRPr sz="3200" dirty="0"/>
          </a:p>
        </p:txBody>
      </p:sp>
      <p:sp>
        <p:nvSpPr>
          <p:cNvPr id="104" name="Google Shape;104;p3"/>
          <p:cNvSpPr txBox="1">
            <a:spLocks noGrp="1"/>
          </p:cNvSpPr>
          <p:nvPr>
            <p:ph type="body" idx="1"/>
          </p:nvPr>
        </p:nvSpPr>
        <p:spPr>
          <a:xfrm>
            <a:off x="477520" y="676275"/>
            <a:ext cx="10395585" cy="4241165"/>
          </a:xfrm>
          <a:prstGeom prst="rect">
            <a:avLst/>
          </a:prstGeom>
          <a:noFill/>
          <a:ln>
            <a:noFill/>
          </a:ln>
        </p:spPr>
        <p:txBody>
          <a:bodyPr spcFirstLastPara="1" wrap="square" lIns="91425" tIns="45700" rIns="91425" bIns="45700" anchor="t" anchorCtr="0">
            <a:noAutofit/>
          </a:bodyPr>
          <a:lstStyle/>
          <a:p>
            <a:pPr marL="228600" indent="-228600">
              <a:lnSpc>
                <a:spcPct val="150000"/>
              </a:lnSpc>
              <a:buSzPts val="2800"/>
            </a:pPr>
            <a:r>
              <a:rPr lang="en-US" sz="1600" dirty="0">
                <a:solidFill>
                  <a:schemeClr val="accent5"/>
                </a:solidFill>
              </a:rPr>
              <a:t>Financial gaps and needs</a:t>
            </a:r>
            <a:r>
              <a:rPr lang="zh-CN" altLang="en-US" sz="1600" dirty="0">
                <a:solidFill>
                  <a:schemeClr val="accent5"/>
                </a:solidFill>
              </a:rPr>
              <a:t>：</a:t>
            </a:r>
            <a:endParaRPr lang="en-US" altLang="zh-CN" sz="1600" dirty="0">
              <a:solidFill>
                <a:schemeClr val="accent5"/>
              </a:solidFill>
            </a:endParaRPr>
          </a:p>
          <a:p>
            <a:pPr marL="285750" indent="-285750">
              <a:lnSpc>
                <a:spcPct val="150000"/>
              </a:lnSpc>
              <a:buSzPct val="80000"/>
              <a:buFont typeface="Wingdings" panose="05000000000000000000" pitchFamily="2" charset="2"/>
              <a:buChar char="Ø"/>
            </a:pPr>
            <a:r>
              <a:rPr lang="en-US" altLang="zh-CN" sz="1600" dirty="0">
                <a:latin typeface="Calibri" panose="020F0502020204030204" pitchFamily="34" charset="0"/>
              </a:rPr>
              <a:t>Snow leopard</a:t>
            </a:r>
            <a:r>
              <a:rPr lang="zh-CN" altLang="en-US" sz="1600" dirty="0">
                <a:latin typeface="Calibri" panose="020F0502020204030204" pitchFamily="34" charset="0"/>
              </a:rPr>
              <a:t> </a:t>
            </a:r>
            <a:r>
              <a:rPr lang="en-US" altLang="zh-CN" sz="1600" dirty="0">
                <a:latin typeface="Calibri" panose="020F0502020204030204" pitchFamily="34" charset="0"/>
              </a:rPr>
              <a:t>conservation</a:t>
            </a:r>
            <a:r>
              <a:rPr lang="zh-CN" altLang="en-US" sz="1600" dirty="0">
                <a:latin typeface="Calibri" panose="020F0502020204030204" pitchFamily="34" charset="0"/>
              </a:rPr>
              <a:t> </a:t>
            </a:r>
            <a:r>
              <a:rPr lang="en-US" sz="1600" dirty="0">
                <a:latin typeface="Calibri" panose="020F0502020204030204" pitchFamily="34" charset="0"/>
              </a:rPr>
              <a:t>and monitoring in its entire range </a:t>
            </a:r>
            <a:r>
              <a:rPr lang="en-US" altLang="zh-CN" sz="1600" dirty="0">
                <a:latin typeface="Calibri" panose="020F0502020204030204" pitchFamily="34" charset="0"/>
              </a:rPr>
              <a:t>will require a significant investment of funds</a:t>
            </a:r>
            <a:r>
              <a:rPr lang="zh-CN" altLang="en-US" sz="1600" dirty="0">
                <a:latin typeface="Calibri" panose="020F0502020204030204" pitchFamily="34" charset="0"/>
              </a:rPr>
              <a:t> </a:t>
            </a:r>
            <a:r>
              <a:rPr lang="en-US" sz="1600" dirty="0">
                <a:latin typeface="Calibri" panose="020F0502020204030204" pitchFamily="34" charset="0"/>
              </a:rPr>
              <a:t>in next five years</a:t>
            </a:r>
            <a:r>
              <a:rPr lang="en-US" altLang="zh-CN" sz="1600" dirty="0">
                <a:latin typeface="Calibri" panose="020F0502020204030204" pitchFamily="34" charset="0"/>
              </a:rPr>
              <a:t>, necessary</a:t>
            </a:r>
            <a:r>
              <a:rPr lang="zh-CN" altLang="en-US" sz="1600" dirty="0">
                <a:latin typeface="Calibri" panose="020F0502020204030204" pitchFamily="34" charset="0"/>
              </a:rPr>
              <a:t> </a:t>
            </a:r>
            <a:r>
              <a:rPr lang="en-US" altLang="zh-CN" sz="1600" dirty="0">
                <a:latin typeface="Calibri" panose="020F0502020204030204" pitchFamily="34" charset="0"/>
              </a:rPr>
              <a:t>budget needs to be resourced </a:t>
            </a:r>
            <a:endParaRPr lang="en-US" sz="1600" dirty="0">
              <a:latin typeface="Calibri" panose="020F0502020204030204" pitchFamily="34" charset="0"/>
            </a:endParaRPr>
          </a:p>
          <a:p>
            <a:pPr marL="228600" lvl="0" indent="-228600" algn="l" rtl="0">
              <a:lnSpc>
                <a:spcPct val="150000"/>
              </a:lnSpc>
              <a:spcBef>
                <a:spcPts val="1000"/>
              </a:spcBef>
              <a:spcAft>
                <a:spcPts val="0"/>
              </a:spcAft>
              <a:buClr>
                <a:schemeClr val="dk1"/>
              </a:buClr>
              <a:buSzPts val="2800"/>
              <a:buChar char="•"/>
            </a:pPr>
            <a:r>
              <a:rPr lang="en-US" sz="1600" dirty="0">
                <a:solidFill>
                  <a:schemeClr val="accent5"/>
                </a:solidFill>
              </a:rPr>
              <a:t>Future plans :</a:t>
            </a:r>
            <a:endParaRPr lang="en-US" sz="1600" dirty="0">
              <a:solidFill>
                <a:schemeClr val="accent5"/>
              </a:solidFill>
            </a:endParaRPr>
          </a:p>
          <a:p>
            <a:pPr marL="285750" indent="-285750">
              <a:lnSpc>
                <a:spcPct val="150000"/>
              </a:lnSpc>
              <a:buSzPct val="80000"/>
              <a:buFont typeface="Wingdings" panose="05000000000000000000" pitchFamily="2" charset="2"/>
              <a:buChar char="Ø"/>
            </a:pPr>
            <a:r>
              <a:rPr lang="en-US" sz="1600" dirty="0">
                <a:effectLst/>
                <a:latin typeface="Calibri" panose="020F0502020204030204" pitchFamily="34" charset="0"/>
              </a:rPr>
              <a:t>Gradually increase capital investment to the snow leopard conservation:  </a:t>
            </a:r>
            <a:r>
              <a:rPr lang="en-US" sz="1600" dirty="0">
                <a:solidFill>
                  <a:schemeClr val="accent5"/>
                </a:solidFill>
                <a:latin typeface="Calibri" panose="020F0502020204030204" pitchFamily="34" charset="0"/>
              </a:rPr>
              <a:t>C</a:t>
            </a:r>
            <a:r>
              <a:rPr lang="en-US" sz="1600" dirty="0">
                <a:solidFill>
                  <a:schemeClr val="accent5"/>
                </a:solidFill>
                <a:effectLst/>
                <a:latin typeface="Calibri" panose="020F0502020204030204" pitchFamily="34" charset="0"/>
              </a:rPr>
              <a:t>hina fiscal decentralization</a:t>
            </a:r>
            <a:r>
              <a:rPr lang="en-US" sz="1600" dirty="0">
                <a:solidFill>
                  <a:schemeClr val="accent5"/>
                </a:solidFill>
                <a:latin typeface="Calibri" panose="020F0502020204030204" pitchFamily="34" charset="0"/>
              </a:rPr>
              <a:t>,</a:t>
            </a:r>
            <a:r>
              <a:rPr lang="en-US" sz="1600" dirty="0">
                <a:latin typeface="Calibri" panose="020F0502020204030204" pitchFamily="34" charset="0"/>
              </a:rPr>
              <a:t> </a:t>
            </a:r>
            <a:r>
              <a:rPr lang="zh-CN" altLang="en-US" sz="1600" dirty="0">
                <a:effectLst/>
                <a:latin typeface="Calibri" panose="020F0502020204030204" pitchFamily="34" charset="0"/>
              </a:rPr>
              <a:t>  </a:t>
            </a:r>
            <a:r>
              <a:rPr lang="en-US" altLang="zh-CN" sz="1600" dirty="0">
                <a:solidFill>
                  <a:schemeClr val="accent5"/>
                </a:solidFill>
                <a:latin typeface="Calibri" panose="020F0502020204030204" pitchFamily="34" charset="0"/>
              </a:rPr>
              <a:t>increased capital funds for e</a:t>
            </a:r>
            <a:r>
              <a:rPr lang="en-US" altLang="zh-CN" sz="1600" dirty="0">
                <a:solidFill>
                  <a:schemeClr val="accent5"/>
                </a:solidFill>
                <a:effectLst/>
                <a:latin typeface="Calibri" panose="020F0502020204030204" pitchFamily="34" charset="0"/>
              </a:rPr>
              <a:t>ndangered</a:t>
            </a:r>
            <a:r>
              <a:rPr lang="zh-CN" altLang="en-US" sz="1600" dirty="0">
                <a:solidFill>
                  <a:schemeClr val="accent5"/>
                </a:solidFill>
                <a:effectLst/>
                <a:latin typeface="Calibri" panose="020F0502020204030204" pitchFamily="34" charset="0"/>
              </a:rPr>
              <a:t> </a:t>
            </a:r>
            <a:r>
              <a:rPr lang="en-US" altLang="zh-CN" sz="1600" dirty="0">
                <a:solidFill>
                  <a:schemeClr val="accent5"/>
                </a:solidFill>
                <a:effectLst/>
                <a:latin typeface="Calibri" panose="020F0502020204030204" pitchFamily="34" charset="0"/>
              </a:rPr>
              <a:t>species</a:t>
            </a:r>
            <a:r>
              <a:rPr lang="zh-CN" altLang="en-US" sz="1600" dirty="0">
                <a:solidFill>
                  <a:schemeClr val="accent5"/>
                </a:solidFill>
                <a:effectLst/>
                <a:latin typeface="Calibri" panose="020F0502020204030204" pitchFamily="34" charset="0"/>
              </a:rPr>
              <a:t> </a:t>
            </a:r>
            <a:r>
              <a:rPr lang="en-US" altLang="zh-CN" sz="1600" dirty="0">
                <a:solidFill>
                  <a:schemeClr val="accent5"/>
                </a:solidFill>
                <a:effectLst/>
                <a:latin typeface="Calibri" panose="020F0502020204030204" pitchFamily="34" charset="0"/>
              </a:rPr>
              <a:t>conservation</a:t>
            </a:r>
            <a:r>
              <a:rPr lang="zh-CN" altLang="en-US" sz="1600" dirty="0">
                <a:effectLst/>
                <a:latin typeface="Calibri" panose="020F0502020204030204" pitchFamily="34" charset="0"/>
              </a:rPr>
              <a:t> </a:t>
            </a:r>
            <a:r>
              <a:rPr lang="en-US" altLang="zh-CN" sz="1600" dirty="0">
                <a:effectLst/>
                <a:latin typeface="Calibri" panose="020F0502020204030204" pitchFamily="34" charset="0"/>
              </a:rPr>
              <a:t>progr</a:t>
            </a:r>
            <a:r>
              <a:rPr lang="en-US" altLang="zh-CN" sz="1600" dirty="0">
                <a:latin typeface="Calibri" panose="020F0502020204030204" pitchFamily="34" charset="0"/>
              </a:rPr>
              <a:t>ams.</a:t>
            </a:r>
            <a:endParaRPr lang="en-US" sz="1600" dirty="0">
              <a:effectLst/>
            </a:endParaRPr>
          </a:p>
          <a:p>
            <a:pPr marL="285750" indent="-285750">
              <a:lnSpc>
                <a:spcPct val="150000"/>
              </a:lnSpc>
              <a:buSzPct val="80000"/>
              <a:buFont typeface="Wingdings" panose="05000000000000000000" pitchFamily="2" charset="2"/>
              <a:buChar char="Ø"/>
            </a:pPr>
            <a:r>
              <a:rPr lang="en-US" sz="1600" dirty="0">
                <a:latin typeface="Calibri" panose="020F0502020204030204" pitchFamily="34" charset="0"/>
              </a:rPr>
              <a:t>Activate more private fundraising channels or foundations to provide necessary funding for snow leopard conservation projects; </a:t>
            </a:r>
            <a:r>
              <a:rPr lang="en-US" sz="1600" dirty="0">
                <a:solidFill>
                  <a:schemeClr val="accent5"/>
                </a:solidFill>
                <a:latin typeface="Calibri" panose="020F0502020204030204" pitchFamily="34" charset="0"/>
              </a:rPr>
              <a:t>T</a:t>
            </a:r>
            <a:r>
              <a:rPr lang="en-US" altLang="zh-CN" sz="1600" dirty="0">
                <a:solidFill>
                  <a:schemeClr val="accent5"/>
                </a:solidFill>
                <a:latin typeface="Calibri" panose="020F0502020204030204" pitchFamily="34" charset="0"/>
              </a:rPr>
              <a:t>encent</a:t>
            </a:r>
            <a:r>
              <a:rPr lang="zh-CN" altLang="en-US" sz="1600" dirty="0">
                <a:solidFill>
                  <a:schemeClr val="accent5"/>
                </a:solidFill>
                <a:latin typeface="Calibri" panose="020F0502020204030204" pitchFamily="34" charset="0"/>
              </a:rPr>
              <a:t> </a:t>
            </a:r>
            <a:r>
              <a:rPr lang="en-US" altLang="zh-CN" sz="1600" dirty="0">
                <a:solidFill>
                  <a:schemeClr val="accent5"/>
                </a:solidFill>
                <a:latin typeface="Calibri" panose="020F0502020204030204" pitchFamily="34" charset="0"/>
              </a:rPr>
              <a:t>foundation</a:t>
            </a:r>
            <a:r>
              <a:rPr lang="zh-CN" altLang="en-US" sz="1600" dirty="0">
                <a:solidFill>
                  <a:schemeClr val="accent5"/>
                </a:solidFill>
                <a:latin typeface="Calibri" panose="020F0502020204030204" pitchFamily="34" charset="0"/>
              </a:rPr>
              <a:t>，</a:t>
            </a:r>
            <a:r>
              <a:rPr lang="en-US" altLang="zh-CN" sz="1600" dirty="0" err="1">
                <a:solidFill>
                  <a:schemeClr val="accent5"/>
                </a:solidFill>
                <a:latin typeface="Calibri" panose="020F0502020204030204" pitchFamily="34" charset="0"/>
              </a:rPr>
              <a:t>vanke</a:t>
            </a:r>
            <a:r>
              <a:rPr lang="zh-CN" altLang="en-US" sz="1600" dirty="0">
                <a:solidFill>
                  <a:schemeClr val="accent5"/>
                </a:solidFill>
                <a:latin typeface="Calibri" panose="020F0502020204030204" pitchFamily="34" charset="0"/>
              </a:rPr>
              <a:t> </a:t>
            </a:r>
            <a:r>
              <a:rPr lang="en-US" altLang="zh-CN" sz="1600" dirty="0">
                <a:solidFill>
                  <a:schemeClr val="accent5"/>
                </a:solidFill>
                <a:latin typeface="Calibri" panose="020F0502020204030204" pitchFamily="34" charset="0"/>
              </a:rPr>
              <a:t>foundation, international</a:t>
            </a:r>
            <a:r>
              <a:rPr lang="zh-CN" altLang="en-US" sz="1600" dirty="0">
                <a:solidFill>
                  <a:schemeClr val="accent5"/>
                </a:solidFill>
                <a:latin typeface="Calibri" panose="020F0502020204030204" pitchFamily="34" charset="0"/>
              </a:rPr>
              <a:t> </a:t>
            </a:r>
            <a:r>
              <a:rPr lang="en-US" altLang="zh-CN" sz="1600" dirty="0">
                <a:solidFill>
                  <a:schemeClr val="accent5"/>
                </a:solidFill>
                <a:latin typeface="Calibri" panose="020F0502020204030204" pitchFamily="34" charset="0"/>
              </a:rPr>
              <a:t>foundations</a:t>
            </a:r>
            <a:endParaRPr lang="en-US" sz="1600" dirty="0">
              <a:solidFill>
                <a:schemeClr val="accent5"/>
              </a:solidFill>
              <a:effectLst/>
              <a:latin typeface="Calibri" panose="020F0502020204030204" pitchFamily="34" charset="0"/>
            </a:endParaRPr>
          </a:p>
          <a:p>
            <a:pPr marL="285750" indent="-285750">
              <a:lnSpc>
                <a:spcPct val="150000"/>
              </a:lnSpc>
              <a:buSzPct val="80000"/>
              <a:buFont typeface="Wingdings" panose="05000000000000000000" pitchFamily="2" charset="2"/>
              <a:buChar char="Ø"/>
            </a:pPr>
            <a:r>
              <a:rPr lang="en-US" sz="1600" dirty="0"/>
              <a:t>Strive for</a:t>
            </a:r>
            <a:r>
              <a:rPr lang="en-US" sz="1600" dirty="0">
                <a:effectLst/>
              </a:rPr>
              <a:t> International support for cross-border cooperation projects</a:t>
            </a:r>
            <a:endParaRPr lang="en-US" sz="1600" dirty="0">
              <a:effectLst/>
            </a:endParaRPr>
          </a:p>
          <a:p>
            <a:pPr marL="0" lvl="0" indent="0" algn="l" rtl="0">
              <a:lnSpc>
                <a:spcPct val="150000"/>
              </a:lnSpc>
              <a:spcBef>
                <a:spcPts val="1000"/>
              </a:spcBef>
              <a:spcAft>
                <a:spcPts val="0"/>
              </a:spcAft>
              <a:buClr>
                <a:schemeClr val="dk1"/>
              </a:buClr>
              <a:buSzPts val="2800"/>
              <a:buNone/>
            </a:pPr>
            <a:endParaRPr sz="1600" dirty="0"/>
          </a:p>
        </p:txBody>
      </p:sp>
      <p:pic>
        <p:nvPicPr>
          <p:cNvPr id="9" name="Picture 8" descr="A person wearing a mask and standing at a podium&#10;&#10;Description automatically generated"/>
          <p:cNvPicPr>
            <a:picLocks noChangeAspect="1"/>
          </p:cNvPicPr>
          <p:nvPr/>
        </p:nvPicPr>
        <p:blipFill>
          <a:blip r:embed="rId2"/>
          <a:stretch>
            <a:fillRect/>
          </a:stretch>
        </p:blipFill>
        <p:spPr>
          <a:xfrm>
            <a:off x="5831397" y="4917267"/>
            <a:ext cx="2638446" cy="1804736"/>
          </a:xfrm>
          <a:prstGeom prst="rect">
            <a:avLst/>
          </a:prstGeom>
        </p:spPr>
      </p:pic>
      <p:pic>
        <p:nvPicPr>
          <p:cNvPr id="10"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946" y="5599969"/>
            <a:ext cx="2754835" cy="708770"/>
          </a:xfrm>
          <a:prstGeom prst="rect">
            <a:avLst/>
          </a:prstGeom>
        </p:spPr>
      </p:pic>
      <p:pic>
        <p:nvPicPr>
          <p:cNvPr id="11" name="Picture 10"/>
          <p:cNvPicPr>
            <a:picLocks noChangeAspect="1"/>
          </p:cNvPicPr>
          <p:nvPr/>
        </p:nvPicPr>
        <p:blipFill>
          <a:blip r:embed="rId4"/>
          <a:stretch>
            <a:fillRect/>
          </a:stretch>
        </p:blipFill>
        <p:spPr>
          <a:xfrm>
            <a:off x="477650" y="4794739"/>
            <a:ext cx="1903831" cy="19038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title"/>
          </p:nvPr>
        </p:nvSpPr>
        <p:spPr>
          <a:xfrm>
            <a:off x="264762" y="18507"/>
            <a:ext cx="115426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dirty="0"/>
              <a:t>Re</a:t>
            </a:r>
            <a:r>
              <a:rPr lang="en-US" altLang="zh-CN" sz="3200" dirty="0"/>
              <a:t>-</a:t>
            </a:r>
            <a:r>
              <a:rPr lang="en-US" sz="3200" dirty="0" err="1"/>
              <a:t>analysing</a:t>
            </a:r>
            <a:r>
              <a:rPr lang="en-US" sz="3200" dirty="0"/>
              <a:t> Threats to Snow Leopards, their Ecosystems, and Local Livelihoods  </a:t>
            </a:r>
            <a:endParaRPr sz="3200" dirty="0"/>
          </a:p>
        </p:txBody>
      </p:sp>
      <p:sp>
        <p:nvSpPr>
          <p:cNvPr id="5" name="TextBox 4"/>
          <p:cNvSpPr txBox="1"/>
          <p:nvPr/>
        </p:nvSpPr>
        <p:spPr>
          <a:xfrm>
            <a:off x="341024" y="1126201"/>
            <a:ext cx="11836462" cy="5224828"/>
          </a:xfrm>
          <a:prstGeom prst="rect">
            <a:avLst/>
          </a:prstGeom>
          <a:noFill/>
        </p:spPr>
        <p:txBody>
          <a:bodyPr wrap="square">
            <a:spAutoFit/>
          </a:bodyPr>
          <a:lstStyle/>
          <a:p>
            <a:pPr>
              <a:lnSpc>
                <a:spcPct val="150000"/>
              </a:lnSpc>
              <a:buFont typeface="Arial" panose="020B0604020202090204" pitchFamily="34" charset="0"/>
              <a:buChar char="•"/>
            </a:pPr>
            <a:r>
              <a:rPr lang="en-US" sz="1600" b="0" i="0" u="none" strike="noStrike" dirty="0">
                <a:solidFill>
                  <a:srgbClr val="000000"/>
                </a:solidFill>
                <a:effectLst/>
                <a:latin typeface="Calibri" panose="020F0502020204030204" pitchFamily="34" charset="0"/>
                <a:cs typeface="Calibri" panose="020F0502020204030204" pitchFamily="34" charset="0"/>
              </a:rPr>
              <a:t> Referring to China's Snow Leopard Conservation Action Plan (Internal Deliberation Draft) released in 2013  &amp; </a:t>
            </a:r>
            <a:r>
              <a:rPr lang="en-US" altLang="zh-CN" sz="1600" b="0" i="0" u="none" strike="noStrike" dirty="0">
                <a:solidFill>
                  <a:srgbClr val="000000"/>
                </a:solidFill>
                <a:effectLst/>
                <a:latin typeface="Calibri" panose="020F0502020204030204" pitchFamily="34" charset="0"/>
                <a:cs typeface="Calibri" panose="020F0502020204030204" pitchFamily="34" charset="0"/>
              </a:rPr>
              <a:t>2018</a:t>
            </a:r>
            <a:r>
              <a:rPr lang="en-US" altLang="zh-CN" sz="1600" dirty="0">
                <a:latin typeface="Calibri" panose="020F0502020204030204" pitchFamily="34" charset="0"/>
                <a:cs typeface="Calibri" panose="020F0502020204030204" pitchFamily="34" charset="0"/>
              </a:rPr>
              <a:t>, </a:t>
            </a:r>
            <a:r>
              <a:rPr lang="en-US" sz="1600" b="0" i="0" u="none" strike="noStrike" dirty="0">
                <a:solidFill>
                  <a:srgbClr val="000000"/>
                </a:solidFill>
                <a:effectLst/>
                <a:latin typeface="Calibri" panose="020F0502020204030204" pitchFamily="34" charset="0"/>
                <a:cs typeface="Calibri" panose="020F0502020204030204" pitchFamily="34" charset="0"/>
              </a:rPr>
              <a:t>Snow Leopard Survival Strategy, Snow Leopard Network 2013 </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buFont typeface="Arial" panose="020B0604020202090204" pitchFamily="34" charset="0"/>
              <a:buChar char="•"/>
            </a:pPr>
            <a:r>
              <a:rPr lang="en-US" sz="1600" b="0" i="0" u="none" strike="noStrike" dirty="0">
                <a:solidFill>
                  <a:schemeClr val="tx1"/>
                </a:solidFill>
                <a:effectLst/>
                <a:latin typeface="Calibri" panose="020F0502020204030204" pitchFamily="34" charset="0"/>
                <a:cs typeface="Calibri" panose="020F0502020204030204" pitchFamily="34" charset="0"/>
              </a:rPr>
              <a:t>Overall Threat Assessment:</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buFont typeface="Arial" panose="020B0604020202090204" pitchFamily="34" charset="0"/>
              <a:buChar char="•"/>
            </a:pPr>
            <a:r>
              <a:rPr lang="en-US" sz="1600" b="0" i="0" u="none" strike="noStrike" dirty="0">
                <a:solidFill>
                  <a:schemeClr val="tx1"/>
                </a:solidFill>
                <a:effectLst/>
                <a:latin typeface="Calibri" panose="020F0502020204030204" pitchFamily="34" charset="0"/>
                <a:cs typeface="Calibri" panose="020F0502020204030204" pitchFamily="34" charset="0"/>
              </a:rPr>
              <a:t>High ratings for “</a:t>
            </a:r>
            <a:r>
              <a:rPr lang="en-US" sz="1600" b="0" i="0" u="none" strike="noStrike" dirty="0">
                <a:solidFill>
                  <a:schemeClr val="accent5"/>
                </a:solidFill>
                <a:effectLst/>
                <a:latin typeface="Calibri" panose="020F0502020204030204" pitchFamily="34" charset="0"/>
                <a:cs typeface="Calibri" panose="020F0502020204030204" pitchFamily="34" charset="0"/>
              </a:rPr>
              <a:t> Perception-related Threats</a:t>
            </a:r>
            <a:r>
              <a:rPr lang="en-US" sz="1600" b="0" i="0" u="none" strike="noStrike" dirty="0">
                <a:solidFill>
                  <a:schemeClr val="tx1"/>
                </a:solidFill>
                <a:effectLst/>
                <a:latin typeface="Calibri" panose="020F0502020204030204" pitchFamily="34" charset="0"/>
                <a:cs typeface="Calibri" panose="020F0502020204030204" pitchFamily="34" charset="0"/>
              </a:rPr>
              <a:t>”</a:t>
            </a:r>
            <a:r>
              <a:rPr lang="zh-CN" altLang="en-US" sz="1600" b="0" i="0" u="none" strike="noStrike" dirty="0">
                <a:solidFill>
                  <a:schemeClr val="tx1"/>
                </a:solidFill>
                <a:effectLst/>
                <a:latin typeface="Calibri" panose="020F0502020204030204" pitchFamily="34" charset="0"/>
                <a:cs typeface="Calibri" panose="020F0502020204030204" pitchFamily="34" charset="0"/>
              </a:rPr>
              <a:t>（</a:t>
            </a:r>
            <a:r>
              <a:rPr lang="en-US" altLang="zh-CN" sz="1600" b="0" i="0" u="none" strike="noStrike" dirty="0">
                <a:solidFill>
                  <a:schemeClr val="tx1"/>
                </a:solidFill>
                <a:effectLst/>
                <a:latin typeface="Calibri" panose="020F0502020204030204" pitchFamily="34" charset="0"/>
                <a:cs typeface="Calibri" panose="020F0502020204030204" pitchFamily="34" charset="0"/>
              </a:rPr>
              <a:t>low</a:t>
            </a:r>
            <a:r>
              <a:rPr lang="en-US" altLang="zh-CN" sz="1600" dirty="0">
                <a:solidFill>
                  <a:schemeClr val="tx1"/>
                </a:solidFill>
                <a:latin typeface="Calibri" panose="020F0502020204030204" pitchFamily="34" charset="0"/>
                <a:cs typeface="Calibri" panose="020F0502020204030204" pitchFamily="34" charset="0"/>
              </a:rPr>
              <a:t>-</a:t>
            </a:r>
            <a:r>
              <a:rPr lang="en-US" altLang="zh-CN" sz="1600" b="0" i="0" u="none" strike="noStrike" dirty="0">
                <a:solidFill>
                  <a:schemeClr val="tx1"/>
                </a:solidFill>
                <a:effectLst/>
                <a:latin typeface="Calibri" panose="020F0502020204030204" pitchFamily="34" charset="0"/>
                <a:cs typeface="Calibri" panose="020F0502020204030204" pitchFamily="34" charset="0"/>
              </a:rPr>
              <a:t>awareness</a:t>
            </a:r>
            <a:r>
              <a:rPr lang="zh-CN" altLang="en-US" sz="1600" b="0" i="0" u="none" strike="noStrike" dirty="0">
                <a:solidFill>
                  <a:schemeClr val="tx1"/>
                </a:solidFill>
                <a:effectLst/>
                <a:latin typeface="Calibri" panose="020F0502020204030204" pitchFamily="34" charset="0"/>
                <a:cs typeface="Calibri" panose="020F0502020204030204" pitchFamily="34" charset="0"/>
              </a:rPr>
              <a:t>）</a:t>
            </a:r>
            <a:r>
              <a:rPr lang="en-US" sz="1600" b="0" i="0" u="none" strike="noStrike" dirty="0">
                <a:solidFill>
                  <a:schemeClr val="tx1"/>
                </a:solidFill>
                <a:effectLst/>
                <a:latin typeface="Calibri" panose="020F0502020204030204" pitchFamily="34" charset="0"/>
                <a:cs typeface="Calibri" panose="020F0502020204030204" pitchFamily="34" charset="0"/>
              </a:rPr>
              <a:t> and "</a:t>
            </a:r>
            <a:r>
              <a:rPr lang="en-US" sz="1600" b="0" i="0" u="none" strike="noStrike" dirty="0">
                <a:solidFill>
                  <a:schemeClr val="accent5"/>
                </a:solidFill>
                <a:effectLst/>
                <a:latin typeface="Calibri" panose="020F0502020204030204" pitchFamily="34" charset="0"/>
                <a:cs typeface="Calibri" panose="020F0502020204030204" pitchFamily="34" charset="0"/>
              </a:rPr>
              <a:t>Habitat and Prey-related Threats</a:t>
            </a:r>
            <a:r>
              <a:rPr lang="en-US" sz="1600" b="0" i="0" u="none" strike="noStrike" dirty="0">
                <a:solidFill>
                  <a:schemeClr val="tx1"/>
                </a:solidFill>
                <a:effectLst/>
                <a:latin typeface="Calibri" panose="020F0502020204030204" pitchFamily="34" charset="0"/>
                <a:cs typeface="Calibri" panose="020F0502020204030204" pitchFamily="34" charset="0"/>
              </a:rPr>
              <a:t>."</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buFont typeface="Arial" panose="020B0604020202090204" pitchFamily="34" charset="0"/>
              <a:buChar char="•"/>
            </a:pPr>
            <a:r>
              <a:rPr lang="en-US" sz="1600" b="0" i="0" u="none" strike="noStrike" dirty="0">
                <a:solidFill>
                  <a:schemeClr val="accent5"/>
                </a:solidFill>
                <a:effectLst/>
                <a:latin typeface="Calibri" panose="020F0502020204030204" pitchFamily="34" charset="0"/>
                <a:cs typeface="Calibri" panose="020F0502020204030204" pitchFamily="34" charset="0"/>
              </a:rPr>
              <a:t>Low rating</a:t>
            </a:r>
            <a:r>
              <a:rPr lang="en-US" sz="1600" b="0" i="0" u="none" strike="noStrike" dirty="0">
                <a:solidFill>
                  <a:schemeClr val="tx1"/>
                </a:solidFill>
                <a:effectLst/>
                <a:latin typeface="Calibri" panose="020F0502020204030204" pitchFamily="34" charset="0"/>
                <a:cs typeface="Calibri" panose="020F0502020204030204" pitchFamily="34" charset="0"/>
              </a:rPr>
              <a:t> for "Killing and Capture of Snow Leopards," reflecting significant progress in habitat patrols, law enforcement, and public awareness in China.</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buFont typeface="Arial" panose="020B0604020202090204" pitchFamily="34" charset="0"/>
              <a:buChar char="•"/>
            </a:pPr>
            <a:r>
              <a:rPr lang="en-US" sz="1600" b="0" i="0" u="none" strike="noStrike" dirty="0">
                <a:solidFill>
                  <a:schemeClr val="tx1"/>
                </a:solidFill>
                <a:effectLst/>
                <a:latin typeface="Calibri" panose="020F0502020204030204" pitchFamily="34" charset="0"/>
                <a:cs typeface="Calibri" panose="020F0502020204030204" pitchFamily="34" charset="0"/>
              </a:rPr>
              <a:t>National Threat Ranking:</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buFont typeface="Arial" panose="020B0604020202090204" pitchFamily="34" charset="0"/>
              <a:buChar char="•"/>
            </a:pPr>
            <a:r>
              <a:rPr lang="en-US" sz="1600" b="0" i="0" u="none" strike="noStrike" dirty="0">
                <a:solidFill>
                  <a:schemeClr val="tx1"/>
                </a:solidFill>
                <a:effectLst/>
                <a:latin typeface="Calibri" panose="020F0502020204030204" pitchFamily="34" charset="0"/>
                <a:cs typeface="Calibri" panose="020F0502020204030204" pitchFamily="34" charset="0"/>
              </a:rPr>
              <a:t>Top threats, based on weighted provincial scores:</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marL="1143000" lvl="2" indent="-228600" algn="l">
              <a:lnSpc>
                <a:spcPct val="150000"/>
              </a:lnSpc>
              <a:buFont typeface="Arial" panose="020B0604020202090204" pitchFamily="34" charset="0"/>
              <a:buChar char="•"/>
            </a:pPr>
            <a:r>
              <a:rPr lang="en-US" sz="1600" b="0" i="0" u="none" strike="noStrike" dirty="0">
                <a:solidFill>
                  <a:schemeClr val="accent5"/>
                </a:solidFill>
                <a:effectLst/>
                <a:latin typeface="Calibri" panose="020F0502020204030204" pitchFamily="34" charset="0"/>
                <a:cs typeface="Calibri" panose="020F0502020204030204" pitchFamily="34" charset="0"/>
              </a:rPr>
              <a:t>Insufficient capacity in conservation </a:t>
            </a:r>
            <a:r>
              <a:rPr lang="en-US" altLang="zh-CN" sz="1600" b="0" i="0" u="none" strike="noStrike" dirty="0">
                <a:solidFill>
                  <a:schemeClr val="accent5"/>
                </a:solidFill>
                <a:effectLst/>
                <a:latin typeface="Calibri" panose="020F0502020204030204" pitchFamily="34" charset="0"/>
                <a:cs typeface="Calibri" panose="020F0502020204030204" pitchFamily="34" charset="0"/>
              </a:rPr>
              <a:t>frontline</a:t>
            </a:r>
            <a:r>
              <a:rPr lang="en-US" sz="1600" b="0" i="0" u="none" strike="noStrike" dirty="0">
                <a:solidFill>
                  <a:schemeClr val="accent5"/>
                </a:solidFill>
                <a:effectLst/>
                <a:latin typeface="Calibri" panose="020F0502020204030204" pitchFamily="34" charset="0"/>
                <a:cs typeface="Calibri" panose="020F0502020204030204" pitchFamily="34" charset="0"/>
              </a:rPr>
              <a:t>.</a:t>
            </a:r>
            <a:endParaRPr lang="en-US" sz="1600" b="0" i="0" u="none" strike="noStrike" dirty="0">
              <a:solidFill>
                <a:schemeClr val="accent5"/>
              </a:solidFill>
              <a:effectLst/>
              <a:latin typeface="Calibri" panose="020F0502020204030204" pitchFamily="34" charset="0"/>
              <a:cs typeface="Calibri" panose="020F0502020204030204" pitchFamily="34" charset="0"/>
            </a:endParaRPr>
          </a:p>
          <a:p>
            <a:pPr marL="1143000" lvl="2" indent="-228600" algn="l">
              <a:lnSpc>
                <a:spcPct val="150000"/>
              </a:lnSpc>
              <a:buFont typeface="Arial" panose="020B0604020202090204" pitchFamily="34" charset="0"/>
              <a:buChar char="•"/>
            </a:pPr>
            <a:r>
              <a:rPr lang="en-US" sz="1600" b="0" i="0" u="none" strike="noStrike" dirty="0">
                <a:solidFill>
                  <a:schemeClr val="accent5"/>
                </a:solidFill>
                <a:effectLst/>
                <a:latin typeface="Calibri" panose="020F0502020204030204" pitchFamily="34" charset="0"/>
                <a:cs typeface="Calibri" panose="020F0502020204030204" pitchFamily="34" charset="0"/>
              </a:rPr>
              <a:t>Climate change.</a:t>
            </a:r>
            <a:endParaRPr lang="en-US" sz="1600" b="0" i="0" u="none" strike="noStrike" dirty="0">
              <a:solidFill>
                <a:schemeClr val="accent5"/>
              </a:solidFill>
              <a:effectLst/>
              <a:latin typeface="Calibri" panose="020F0502020204030204" pitchFamily="34" charset="0"/>
              <a:cs typeface="Calibri" panose="020F0502020204030204" pitchFamily="34" charset="0"/>
            </a:endParaRPr>
          </a:p>
          <a:p>
            <a:pPr marL="1143000" lvl="2" indent="-228600" algn="l">
              <a:lnSpc>
                <a:spcPct val="150000"/>
              </a:lnSpc>
              <a:buFont typeface="Arial" panose="020B0604020202090204" pitchFamily="34" charset="0"/>
              <a:buChar char="•"/>
            </a:pPr>
            <a:r>
              <a:rPr lang="en-US" sz="1600" b="0" i="0" u="none" strike="noStrike" dirty="0">
                <a:solidFill>
                  <a:schemeClr val="accent5"/>
                </a:solidFill>
                <a:effectLst/>
                <a:latin typeface="Calibri" panose="020F0502020204030204" pitchFamily="34" charset="0"/>
                <a:cs typeface="Calibri" panose="020F0502020204030204" pitchFamily="34" charset="0"/>
              </a:rPr>
              <a:t>Lack of community awareness.</a:t>
            </a:r>
            <a:endParaRPr lang="en-US" sz="1600" b="0" i="0" u="none" strike="noStrike" dirty="0">
              <a:solidFill>
                <a:schemeClr val="accent5"/>
              </a:solidFill>
              <a:effectLst/>
              <a:latin typeface="Calibri" panose="020F0502020204030204" pitchFamily="34" charset="0"/>
              <a:cs typeface="Calibri" panose="020F0502020204030204" pitchFamily="34" charset="0"/>
            </a:endParaRPr>
          </a:p>
          <a:p>
            <a:pPr marL="742950" lvl="1" indent="-285750" algn="l">
              <a:lnSpc>
                <a:spcPct val="150000"/>
              </a:lnSpc>
              <a:buFont typeface="Arial" panose="020B0604020202090204" pitchFamily="34" charset="0"/>
              <a:buChar char="•"/>
            </a:pPr>
            <a:r>
              <a:rPr lang="en-US" sz="1600" dirty="0">
                <a:solidFill>
                  <a:schemeClr val="tx1"/>
                </a:solidFill>
                <a:latin typeface="Calibri" panose="020F0502020204030204" pitchFamily="34" charset="0"/>
                <a:cs typeface="Calibri" panose="020F0502020204030204" pitchFamily="34" charset="0"/>
              </a:rPr>
              <a:t>C</a:t>
            </a:r>
            <a:r>
              <a:rPr lang="en-US" sz="1600" b="0" i="0" u="none" strike="noStrike" dirty="0">
                <a:solidFill>
                  <a:schemeClr val="tx1"/>
                </a:solidFill>
                <a:effectLst/>
                <a:latin typeface="Calibri" panose="020F0502020204030204" pitchFamily="34" charset="0"/>
                <a:cs typeface="Calibri" panose="020F0502020204030204" pitchFamily="34" charset="0"/>
              </a:rPr>
              <a:t>oncerns about potential impacts of </a:t>
            </a:r>
            <a:r>
              <a:rPr lang="en-US" sz="1600" b="0" i="0" u="none" strike="noStrike" dirty="0">
                <a:solidFill>
                  <a:schemeClr val="accent5"/>
                </a:solidFill>
                <a:effectLst/>
                <a:latin typeface="Calibri" panose="020F0502020204030204" pitchFamily="34" charset="0"/>
                <a:cs typeface="Calibri" panose="020F0502020204030204" pitchFamily="34" charset="0"/>
              </a:rPr>
              <a:t>climate change, population growth, and large-scale development activities</a:t>
            </a:r>
            <a:r>
              <a:rPr lang="en-US" sz="1600" b="0" i="0" u="none" strike="noStrike" dirty="0">
                <a:solidFill>
                  <a:schemeClr val="tx1"/>
                </a:solidFill>
                <a:effectLst/>
                <a:latin typeface="Calibri" panose="020F0502020204030204" pitchFamily="34" charset="0"/>
                <a:cs typeface="Calibri" panose="020F0502020204030204" pitchFamily="34" charset="0"/>
              </a:rPr>
              <a:t>.</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buFont typeface="Arial" panose="020B0604020202090204" pitchFamily="34" charset="0"/>
              <a:buChar char="•"/>
            </a:pPr>
            <a:r>
              <a:rPr lang="en-US" sz="1600" b="0" i="0" u="none" strike="noStrike" dirty="0">
                <a:solidFill>
                  <a:schemeClr val="tx1"/>
                </a:solidFill>
                <a:effectLst/>
                <a:latin typeface="Calibri" panose="020F0502020204030204" pitchFamily="34" charset="0"/>
                <a:cs typeface="Calibri" panose="020F0502020204030204" pitchFamily="34" charset="0"/>
              </a:rPr>
              <a:t>Weakness in Snow Leopard Conservation:</a:t>
            </a:r>
            <a:endParaRPr lang="en-US" sz="16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buFont typeface="Arial" panose="020B0604020202090204" pitchFamily="34" charset="0"/>
              <a:buChar char="•"/>
            </a:pPr>
            <a:r>
              <a:rPr lang="en-US" sz="1600" b="0" i="0" u="none" strike="noStrike" dirty="0">
                <a:solidFill>
                  <a:schemeClr val="tx1"/>
                </a:solidFill>
                <a:effectLst/>
                <a:latin typeface="Calibri" panose="020F0502020204030204" pitchFamily="34" charset="0"/>
                <a:cs typeface="Calibri" panose="020F0502020204030204" pitchFamily="34" charset="0"/>
              </a:rPr>
              <a:t>“</a:t>
            </a:r>
            <a:r>
              <a:rPr lang="en-US" sz="1600" b="0" i="0" u="none" strike="noStrike" dirty="0">
                <a:solidFill>
                  <a:schemeClr val="accent5"/>
                </a:solidFill>
                <a:effectLst/>
                <a:latin typeface="Calibri" panose="020F0502020204030204" pitchFamily="34" charset="0"/>
                <a:cs typeface="Calibri" panose="020F0502020204030204" pitchFamily="34" charset="0"/>
              </a:rPr>
              <a:t>Lack of scientific research and related awareness</a:t>
            </a:r>
            <a:r>
              <a:rPr lang="en-US" sz="1600" b="0" i="0" u="none" strike="noStrike" dirty="0">
                <a:solidFill>
                  <a:schemeClr val="tx1"/>
                </a:solidFill>
                <a:effectLst/>
                <a:latin typeface="Calibri" panose="020F0502020204030204" pitchFamily="34" charset="0"/>
                <a:cs typeface="Calibri" panose="020F0502020204030204" pitchFamily="34" charset="0"/>
              </a:rPr>
              <a:t>” identified as a </a:t>
            </a:r>
            <a:r>
              <a:rPr lang="en-US" altLang="zh-CN" sz="1600" b="0" i="0" u="none" strike="noStrike" dirty="0">
                <a:solidFill>
                  <a:schemeClr val="tx1"/>
                </a:solidFill>
                <a:effectLst/>
                <a:latin typeface="Calibri" panose="020F0502020204030204" pitchFamily="34" charset="0"/>
                <a:cs typeface="Calibri" panose="020F0502020204030204" pitchFamily="34" charset="0"/>
              </a:rPr>
              <a:t>weak</a:t>
            </a:r>
            <a:r>
              <a:rPr lang="zh-CN" altLang="en-US" sz="1600" b="0" i="0" u="none" strike="noStrike" dirty="0">
                <a:solidFill>
                  <a:schemeClr val="tx1"/>
                </a:solidFill>
                <a:effectLst/>
                <a:latin typeface="Calibri" panose="020F0502020204030204" pitchFamily="34" charset="0"/>
                <a:cs typeface="Calibri" panose="020F0502020204030204" pitchFamily="34" charset="0"/>
              </a:rPr>
              <a:t> </a:t>
            </a:r>
            <a:r>
              <a:rPr lang="en-US" altLang="zh-CN" sz="1600" b="0" i="0" u="none" strike="noStrike" dirty="0">
                <a:solidFill>
                  <a:schemeClr val="tx1"/>
                </a:solidFill>
                <a:effectLst/>
                <a:latin typeface="Calibri" panose="020F0502020204030204" pitchFamily="34" charset="0"/>
                <a:cs typeface="Calibri" panose="020F0502020204030204" pitchFamily="34" charset="0"/>
              </a:rPr>
              <a:t>point</a:t>
            </a:r>
            <a:r>
              <a:rPr lang="zh-CN" altLang="en-US" sz="1600" b="0" i="0" u="none" strike="noStrike" dirty="0">
                <a:solidFill>
                  <a:schemeClr val="tx1"/>
                </a:solidFill>
                <a:effectLst/>
                <a:latin typeface="Calibri" panose="020F0502020204030204" pitchFamily="34" charset="0"/>
                <a:cs typeface="Calibri" panose="020F0502020204030204" pitchFamily="34" charset="0"/>
              </a:rPr>
              <a:t> </a:t>
            </a:r>
            <a:r>
              <a:rPr lang="en-US" sz="1600" b="0" i="0" u="none" strike="noStrike" dirty="0">
                <a:solidFill>
                  <a:schemeClr val="tx1"/>
                </a:solidFill>
                <a:effectLst/>
                <a:latin typeface="Calibri" panose="020F0502020204030204" pitchFamily="34" charset="0"/>
                <a:cs typeface="Calibri" panose="020F0502020204030204" pitchFamily="34" charset="0"/>
              </a:rPr>
              <a:t>in China's snow leopard </a:t>
            </a:r>
            <a:r>
              <a:rPr lang="en-US" altLang="zh-CN" sz="1600" b="0" i="0" u="none" strike="noStrike" dirty="0">
                <a:solidFill>
                  <a:schemeClr val="tx1"/>
                </a:solidFill>
                <a:effectLst/>
                <a:latin typeface="Calibri" panose="020F0502020204030204" pitchFamily="34" charset="0"/>
                <a:cs typeface="Calibri" panose="020F0502020204030204" pitchFamily="34" charset="0"/>
              </a:rPr>
              <a:t>conservation</a:t>
            </a:r>
            <a:r>
              <a:rPr lang="en-US" sz="1600" b="0" i="0" u="none" strike="noStrike" dirty="0">
                <a:solidFill>
                  <a:schemeClr val="tx1"/>
                </a:solidFill>
                <a:effectLst/>
                <a:latin typeface="Calibri" panose="020F0502020204030204" pitchFamily="34" charset="0"/>
                <a:cs typeface="Calibri" panose="020F0502020204030204" pitchFamily="34" charset="0"/>
              </a:rPr>
              <a:t> efforts.</a:t>
            </a:r>
            <a:endParaRPr lang="en-US" sz="1600" b="0" i="0" u="none" strike="noStrike" dirty="0">
              <a:solidFill>
                <a:schemeClr val="tx1"/>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392207" y="124304"/>
            <a:ext cx="10515600" cy="587003"/>
          </a:xfrm>
          <a:prstGeom prst="rect">
            <a:avLst/>
          </a:prstGeom>
          <a:noFill/>
          <a:ln>
            <a:noFill/>
          </a:ln>
        </p:spPr>
        <p:txBody>
          <a:bodyPr spcFirstLastPara="1" wrap="square" lIns="91425" tIns="45700" rIns="91425" bIns="45700" anchor="ctr" anchorCtr="0">
            <a:normAutofit/>
          </a:bodyPr>
          <a:lstStyle/>
          <a:p>
            <a:pPr lvl="0">
              <a:buSzPts val="4400"/>
            </a:pPr>
            <a:r>
              <a:rPr lang="en-US" sz="3200" dirty="0"/>
              <a:t>Drawing on PAWS protocols</a:t>
            </a:r>
            <a:endParaRPr sz="3200" dirty="0"/>
          </a:p>
        </p:txBody>
      </p:sp>
      <p:sp>
        <p:nvSpPr>
          <p:cNvPr id="117" name="Google Shape;117;p5"/>
          <p:cNvSpPr txBox="1">
            <a:spLocks noGrp="1"/>
          </p:cNvSpPr>
          <p:nvPr>
            <p:ph type="body" idx="1"/>
          </p:nvPr>
        </p:nvSpPr>
        <p:spPr>
          <a:xfrm>
            <a:off x="147955" y="781050"/>
            <a:ext cx="5800090" cy="4106545"/>
          </a:xfrm>
          <a:prstGeom prst="rect">
            <a:avLst/>
          </a:prstGeom>
          <a:noFill/>
          <a:ln>
            <a:noFill/>
          </a:ln>
        </p:spPr>
        <p:txBody>
          <a:bodyPr spcFirstLastPara="0" vert="horz" wrap="square" lIns="91425" tIns="45700" rIns="91425" bIns="45700" rtlCol="0" anchor="t" anchorCtr="0">
            <a:normAutofit/>
          </a:bodyPr>
          <a:lstStyle/>
          <a:p>
            <a:pPr marL="228600" lvl="0" indent="-228600" algn="l">
              <a:spcBef>
                <a:spcPts val="0"/>
              </a:spcBef>
            </a:pPr>
            <a:r>
              <a:rPr lang="en-US" altLang="zh-CN" sz="1800" dirty="0">
                <a:solidFill>
                  <a:schemeClr val="accent5"/>
                </a:solidFill>
                <a:sym typeface="+mn-ea"/>
              </a:rPr>
              <a:t>Surveys drawing on PAWS protocols</a:t>
            </a: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a:p>
            <a:pPr marL="228600" lvl="0" indent="-228600" algn="l">
              <a:spcBef>
                <a:spcPts val="0"/>
              </a:spcBef>
            </a:pPr>
            <a:endParaRPr lang="en-US" altLang="zh-CN" sz="1800" dirty="0">
              <a:solidFill>
                <a:schemeClr val="accent5"/>
              </a:solidFill>
              <a:sym typeface="+mn-ea"/>
            </a:endParaRPr>
          </a:p>
        </p:txBody>
      </p:sp>
      <p:sp>
        <p:nvSpPr>
          <p:cNvPr id="2" name="矩形 1"/>
          <p:cNvSpPr/>
          <p:nvPr/>
        </p:nvSpPr>
        <p:spPr>
          <a:xfrm>
            <a:off x="223520" y="4896485"/>
            <a:ext cx="10961370" cy="1779905"/>
          </a:xfrm>
          <a:prstGeom prst="rect">
            <a:avLst/>
          </a:prstGeom>
        </p:spPr>
        <p:txBody>
          <a:bodyPr wrap="square">
            <a:spAutoFit/>
          </a:bodyPr>
          <a:lstStyle/>
          <a:p>
            <a:pPr marL="285750" indent="-285750">
              <a:buSzPts val="2800"/>
            </a:pPr>
            <a:r>
              <a:rPr lang="en-US" altLang="zh-CN" sz="1800" dirty="0">
                <a:solidFill>
                  <a:schemeClr val="accent5"/>
                </a:solidFill>
              </a:rPr>
              <a:t>Gaps and needs/next steps:</a:t>
            </a:r>
            <a:endParaRPr lang="en-US" altLang="zh-CN" sz="1800" dirty="0">
              <a:solidFill>
                <a:schemeClr val="accent5"/>
              </a:solidFill>
            </a:endParaRPr>
          </a:p>
          <a:p>
            <a:pPr marL="114300" indent="0">
              <a:lnSpc>
                <a:spcPct val="170000"/>
              </a:lnSpc>
              <a:buNone/>
            </a:pPr>
            <a:r>
              <a:rPr lang="en-US" altLang="zh-CN" sz="1800" dirty="0">
                <a:solidFill>
                  <a:srgbClr val="374151"/>
                </a:solidFill>
                <a:latin typeface="Calibri" panose="020F0502020204030204" pitchFamily="34" charset="0"/>
                <a:cs typeface="Calibri" panose="020F0502020204030204" pitchFamily="34" charset="0"/>
              </a:rPr>
              <a:t>(1) Summarize and integrate existing and planned survey efforts by region to achieve regional snow leopard population assessment drawing</a:t>
            </a:r>
            <a:r>
              <a:rPr lang="zh-CN" altLang="en-US" sz="1800" dirty="0">
                <a:solidFill>
                  <a:srgbClr val="374151"/>
                </a:solidFill>
                <a:latin typeface="Calibri" panose="020F0502020204030204" pitchFamily="34" charset="0"/>
                <a:cs typeface="Calibri" panose="020F0502020204030204" pitchFamily="34" charset="0"/>
              </a:rPr>
              <a:t> </a:t>
            </a:r>
            <a:r>
              <a:rPr lang="en-US" altLang="zh-CN" sz="1800" dirty="0">
                <a:solidFill>
                  <a:srgbClr val="374151"/>
                </a:solidFill>
                <a:latin typeface="Calibri" panose="020F0502020204030204" pitchFamily="34" charset="0"/>
                <a:cs typeface="Calibri" panose="020F0502020204030204" pitchFamily="34" charset="0"/>
              </a:rPr>
              <a:t>on PAWS analyzing</a:t>
            </a:r>
            <a:r>
              <a:rPr lang="zh-CN" altLang="en-US" sz="1800" dirty="0">
                <a:solidFill>
                  <a:srgbClr val="374151"/>
                </a:solidFill>
                <a:latin typeface="Calibri" panose="020F0502020204030204" pitchFamily="34" charset="0"/>
                <a:cs typeface="Calibri" panose="020F0502020204030204" pitchFamily="34" charset="0"/>
              </a:rPr>
              <a:t> </a:t>
            </a:r>
            <a:r>
              <a:rPr lang="en-US" altLang="zh-CN" sz="1800" dirty="0">
                <a:solidFill>
                  <a:srgbClr val="374151"/>
                </a:solidFill>
                <a:latin typeface="Calibri" panose="020F0502020204030204" pitchFamily="34" charset="0"/>
                <a:cs typeface="Calibri" panose="020F0502020204030204" pitchFamily="34" charset="0"/>
              </a:rPr>
              <a:t>method.</a:t>
            </a:r>
            <a:endParaRPr lang="en-US" altLang="zh-CN" sz="1800" dirty="0">
              <a:solidFill>
                <a:srgbClr val="374151"/>
              </a:solidFill>
              <a:latin typeface="Calibri" panose="020F0502020204030204" pitchFamily="34" charset="0"/>
              <a:cs typeface="Calibri" panose="020F0502020204030204" pitchFamily="34" charset="0"/>
            </a:endParaRPr>
          </a:p>
          <a:p>
            <a:pPr marL="114300" indent="0">
              <a:lnSpc>
                <a:spcPct val="170000"/>
              </a:lnSpc>
              <a:buNone/>
            </a:pPr>
            <a:r>
              <a:rPr lang="en-US" altLang="zh-CN" sz="1800" dirty="0">
                <a:solidFill>
                  <a:srgbClr val="374151"/>
                </a:solidFill>
                <a:latin typeface="Calibri" panose="020F0502020204030204" pitchFamily="34" charset="0"/>
                <a:cs typeface="Calibri" panose="020F0502020204030204" pitchFamily="34" charset="0"/>
              </a:rPr>
              <a:t>(2) Enhance and promote data management system to improve data storage,</a:t>
            </a:r>
            <a:r>
              <a:rPr lang="zh-CN" altLang="en-US" sz="1800" dirty="0">
                <a:solidFill>
                  <a:srgbClr val="374151"/>
                </a:solidFill>
                <a:latin typeface="Calibri" panose="020F0502020204030204" pitchFamily="34" charset="0"/>
                <a:cs typeface="Calibri" panose="020F0502020204030204" pitchFamily="34" charset="0"/>
              </a:rPr>
              <a:t> </a:t>
            </a:r>
            <a:r>
              <a:rPr lang="en-US" altLang="zh-CN" sz="1800" dirty="0">
                <a:solidFill>
                  <a:srgbClr val="374151"/>
                </a:solidFill>
                <a:latin typeface="Calibri" panose="020F0502020204030204" pitchFamily="34" charset="0"/>
                <a:cs typeface="Calibri" panose="020F0502020204030204" pitchFamily="34" charset="0"/>
              </a:rPr>
              <a:t>coordinating</a:t>
            </a:r>
            <a:r>
              <a:rPr lang="zh-CN" altLang="en-US" sz="1800" dirty="0">
                <a:solidFill>
                  <a:srgbClr val="374151"/>
                </a:solidFill>
                <a:latin typeface="Calibri" panose="020F0502020204030204" pitchFamily="34" charset="0"/>
                <a:cs typeface="Calibri" panose="020F0502020204030204" pitchFamily="34" charset="0"/>
              </a:rPr>
              <a:t> </a:t>
            </a:r>
            <a:r>
              <a:rPr lang="en-US" altLang="zh-CN" sz="1800" dirty="0">
                <a:solidFill>
                  <a:srgbClr val="374151"/>
                </a:solidFill>
                <a:latin typeface="Calibri" panose="020F0502020204030204" pitchFamily="34" charset="0"/>
                <a:cs typeface="Calibri" panose="020F0502020204030204" pitchFamily="34" charset="0"/>
              </a:rPr>
              <a:t>and analysis.</a:t>
            </a:r>
            <a:endParaRPr lang="en-US" altLang="zh-CN" sz="1800" dirty="0">
              <a:latin typeface="Calibri" panose="020F0502020204030204" pitchFamily="34" charset="0"/>
              <a:cs typeface="Calibri" panose="020F0502020204030204" pitchFamily="34" charset="0"/>
            </a:endParaRPr>
          </a:p>
        </p:txBody>
      </p:sp>
      <p:sp>
        <p:nvSpPr>
          <p:cNvPr id="9" name="矩形 8"/>
          <p:cNvSpPr/>
          <p:nvPr/>
        </p:nvSpPr>
        <p:spPr>
          <a:xfrm>
            <a:off x="6064885" y="1032510"/>
            <a:ext cx="5895975" cy="3830955"/>
          </a:xfrm>
          <a:prstGeom prst="rect">
            <a:avLst/>
          </a:prstGeom>
        </p:spPr>
        <p:txBody>
          <a:bodyPr wrap="square">
            <a:spAutoFit/>
          </a:bodyPr>
          <a:lstStyle/>
          <a:p>
            <a:pPr marL="285750" indent="-285750">
              <a:lnSpc>
                <a:spcPct val="150000"/>
              </a:lnSpc>
              <a:buSzPts val="2800"/>
            </a:pPr>
            <a:r>
              <a:rPr lang="zh-CN" altLang="en-US" sz="1800" dirty="0">
                <a:solidFill>
                  <a:schemeClr val="tx1"/>
                </a:solidFill>
                <a:latin typeface="Calibri" panose="020F0502020204030204" pitchFamily="34" charset="0"/>
                <a:cs typeface="Calibri" panose="020F0502020204030204" pitchFamily="34" charset="0"/>
              </a:rPr>
              <a:t>     </a:t>
            </a:r>
            <a:r>
              <a:rPr lang="en-US" altLang="zh-CN" sz="1800" dirty="0">
                <a:solidFill>
                  <a:schemeClr val="tx1"/>
                </a:solidFill>
                <a:latin typeface="Calibri" panose="020F0502020204030204" pitchFamily="34" charset="0"/>
                <a:cs typeface="Calibri" panose="020F0502020204030204" pitchFamily="34" charset="0"/>
              </a:rPr>
              <a:t>Assessment on SL population and habitat has been conducted by governments and NGOs over last 10 years.</a:t>
            </a:r>
            <a:r>
              <a:rPr lang="zh-CN" altLang="en-US" sz="1800" dirty="0">
                <a:solidFill>
                  <a:schemeClr val="tx1"/>
                </a:solidFill>
                <a:latin typeface="Calibri" panose="020F0502020204030204" pitchFamily="34" charset="0"/>
                <a:cs typeface="Calibri" panose="020F0502020204030204" pitchFamily="34" charset="0"/>
              </a:rPr>
              <a:t> In 2023, National Forestry and Grassland Administration issued a technical guide for monitoring terrestrial wildlife, providing guidance on the basic principles, content, monitoring units, sampling, testing, and monitoring techniques for monitoring different groups of terrestrial wildlife such as mammals, birds, amphibians, reptiles, and insects.</a:t>
            </a:r>
            <a:endParaRPr lang="zh-CN" altLang="en-US" sz="1800" dirty="0">
              <a:solidFill>
                <a:schemeClr val="tx1"/>
              </a:solidFill>
              <a:latin typeface="Calibri" panose="020F0502020204030204" pitchFamily="34" charset="0"/>
              <a:cs typeface="Calibri" panose="020F0502020204030204" pitchFamily="34" charset="0"/>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3737" y="1240615"/>
            <a:ext cx="5418306" cy="3415232"/>
          </a:xfrm>
          <a:prstGeom prst="rect">
            <a:avLst/>
          </a:prstGeom>
          <a:solidFill>
            <a:schemeClr val="bg1"/>
          </a:solid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7"/>
          <p:cNvSpPr txBox="1">
            <a:spLocks noGrp="1"/>
          </p:cNvSpPr>
          <p:nvPr>
            <p:ph type="title"/>
          </p:nvPr>
        </p:nvSpPr>
        <p:spPr>
          <a:xfrm>
            <a:off x="330200" y="365125"/>
            <a:ext cx="10515600" cy="7835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dirty="0"/>
              <a:t>Climate Adaptations/Nature-based Solutions </a:t>
            </a:r>
            <a:endParaRPr sz="3200" dirty="0"/>
          </a:p>
        </p:txBody>
      </p:sp>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15910" t="158" r="3801" b="-158"/>
          <a:stretch>
            <a:fillRect/>
          </a:stretch>
        </p:blipFill>
        <p:spPr>
          <a:xfrm>
            <a:off x="8486669" y="225438"/>
            <a:ext cx="3705331" cy="3203562"/>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
        <p:nvSpPr>
          <p:cNvPr id="6" name="TextBox 5"/>
          <p:cNvSpPr txBox="1"/>
          <p:nvPr/>
        </p:nvSpPr>
        <p:spPr>
          <a:xfrm>
            <a:off x="330200" y="1261470"/>
            <a:ext cx="7896331" cy="4477385"/>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defRPr>
                <a:latin typeface="TimesNewRomanPSMT" panose="02020603050405020304"/>
              </a:defRPr>
            </a:lvl1pPr>
          </a:lstStyle>
          <a:p>
            <a:pPr marL="285750" indent="-285750">
              <a:lnSpc>
                <a:spcPct val="150000"/>
              </a:lnSpc>
              <a:buFont typeface="Arial" panose="020B0604020202090204" pitchFamily="34" charset="0"/>
              <a:buChar char="•"/>
            </a:pPr>
            <a:r>
              <a:rPr lang="en-US" sz="1500" dirty="0">
                <a:solidFill>
                  <a:schemeClr val="accent5"/>
                </a:solidFill>
                <a:latin typeface="Calibri" panose="020F0502020204030204" pitchFamily="34" charset="0"/>
                <a:cs typeface="Calibri" panose="020F0502020204030204" pitchFamily="34" charset="0"/>
              </a:rPr>
              <a:t>A high- elevation resettlement project </a:t>
            </a:r>
            <a:r>
              <a:rPr lang="en-US" sz="1500" dirty="0">
                <a:latin typeface="Calibri" panose="020F0502020204030204" pitchFamily="34" charset="0"/>
                <a:cs typeface="Calibri" panose="020F0502020204030204" pitchFamily="34" charset="0"/>
              </a:rPr>
              <a:t>that has taken place to move some of the population to the southern cities and suburbs of Tibet, as showcased by </a:t>
            </a:r>
            <a:r>
              <a:rPr lang="en-US" sz="1500" dirty="0" err="1">
                <a:latin typeface="Calibri" panose="020F0502020204030204" pitchFamily="34" charset="0"/>
                <a:cs typeface="Calibri" panose="020F0502020204030204" pitchFamily="34" charset="0"/>
              </a:rPr>
              <a:t>Rongma</a:t>
            </a:r>
            <a:r>
              <a:rPr lang="en-US" sz="1500" dirty="0">
                <a:latin typeface="Calibri" panose="020F0502020204030204" pitchFamily="34" charset="0"/>
                <a:cs typeface="Calibri" panose="020F0502020204030204" pitchFamily="34" charset="0"/>
              </a:rPr>
              <a:t> Town of </a:t>
            </a:r>
            <a:r>
              <a:rPr lang="en-US" sz="1500" dirty="0" err="1">
                <a:latin typeface="Calibri" panose="020F0502020204030204" pitchFamily="34" charset="0"/>
                <a:cs typeface="Calibri" panose="020F0502020204030204" pitchFamily="34" charset="0"/>
              </a:rPr>
              <a:t>Nyima</a:t>
            </a:r>
            <a:r>
              <a:rPr lang="en-US" sz="1500" dirty="0">
                <a:latin typeface="Calibri" panose="020F0502020204030204" pitchFamily="34" charset="0"/>
                <a:cs typeface="Calibri" panose="020F0502020204030204" pitchFamily="34" charset="0"/>
              </a:rPr>
              <a:t> County, </a:t>
            </a:r>
            <a:r>
              <a:rPr lang="en-US" sz="1500" dirty="0" err="1">
                <a:latin typeface="Calibri" panose="020F0502020204030204" pitchFamily="34" charset="0"/>
                <a:cs typeface="Calibri" panose="020F0502020204030204" pitchFamily="34" charset="0"/>
              </a:rPr>
              <a:t>Nagqu</a:t>
            </a:r>
            <a:r>
              <a:rPr lang="en-US" sz="1500" dirty="0">
                <a:latin typeface="Calibri" panose="020F0502020204030204" pitchFamily="34" charset="0"/>
                <a:cs typeface="Calibri" panose="020F0502020204030204" pitchFamily="34" charset="0"/>
              </a:rPr>
              <a:t> , This measure has significantly relieved pressure on local ecology and the existing human-wildlife competition for natural resources. </a:t>
            </a:r>
            <a:endParaRPr lang="en-US" sz="1500" dirty="0">
              <a:latin typeface="Calibri" panose="020F0502020204030204" pitchFamily="34" charset="0"/>
              <a:cs typeface="Calibri" panose="020F0502020204030204" pitchFamily="34" charset="0"/>
            </a:endParaRPr>
          </a:p>
          <a:p>
            <a:pPr>
              <a:lnSpc>
                <a:spcPct val="150000"/>
              </a:lnSpc>
            </a:pPr>
            <a:endParaRPr lang="en-US" sz="1500" dirty="0">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500" dirty="0">
                <a:solidFill>
                  <a:schemeClr val="accent5"/>
                </a:solidFill>
                <a:effectLst/>
                <a:latin typeface="Calibri" panose="020F0502020204030204" pitchFamily="34" charset="0"/>
                <a:cs typeface="Calibri" panose="020F0502020204030204" pitchFamily="34" charset="0"/>
              </a:rPr>
              <a:t>Mountain ranges </a:t>
            </a:r>
            <a:r>
              <a:rPr lang="en-US" sz="1500" dirty="0">
                <a:effectLst/>
                <a:latin typeface="Calibri" panose="020F0502020204030204" pitchFamily="34" charset="0"/>
                <a:cs typeface="Calibri" panose="020F0502020204030204" pitchFamily="34" charset="0"/>
              </a:rPr>
              <a:t>have been identified </a:t>
            </a:r>
            <a:r>
              <a:rPr lang="en-US" sz="1500" dirty="0">
                <a:solidFill>
                  <a:schemeClr val="accent5"/>
                </a:solidFill>
                <a:effectLst/>
                <a:latin typeface="Calibri" panose="020F0502020204030204" pitchFamily="34" charset="0"/>
                <a:cs typeface="Calibri" panose="020F0502020204030204" pitchFamily="34" charset="0"/>
              </a:rPr>
              <a:t>snow leopard habitats, and further reserach will be conducted in next stage</a:t>
            </a:r>
            <a:r>
              <a:rPr lang="en-US" sz="1500" dirty="0">
                <a:latin typeface="Calibri" panose="020F0502020204030204" pitchFamily="34" charset="0"/>
                <a:cs typeface="Calibri" panose="020F0502020204030204" pitchFamily="34" charset="0"/>
              </a:rPr>
              <a:t> to </a:t>
            </a:r>
            <a:r>
              <a:rPr lang="en-US" sz="1500" dirty="0">
                <a:solidFill>
                  <a:schemeClr val="accent5"/>
                </a:solidFill>
                <a:latin typeface="Calibri" panose="020F0502020204030204" pitchFamily="34" charset="0"/>
                <a:cs typeface="Calibri" panose="020F0502020204030204" pitchFamily="34" charset="0"/>
              </a:rPr>
              <a:t>provide scientific evidence supporting policy making for SL conservation in context with climate changes</a:t>
            </a:r>
            <a:r>
              <a:rPr lang="en-US" sz="1500" dirty="0">
                <a:latin typeface="Calibri" panose="020F0502020204030204" pitchFamily="34" charset="0"/>
                <a:cs typeface="Calibri" panose="020F0502020204030204" pitchFamily="34" charset="0"/>
              </a:rPr>
              <a:t>. </a:t>
            </a:r>
            <a:endParaRPr lang="en-US" sz="1500" dirty="0">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endParaRPr lang="en-US" sz="1500" dirty="0">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Alipay, one of China’s most popular online payment and lifestyle platforms in China, launched “The Alipay Ant Forest” project to promote </a:t>
            </a:r>
            <a:r>
              <a:rPr lang="en-US" sz="15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rPr>
              <a:t>climate-friendly actions </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among the public in August 2016. </a:t>
            </a:r>
            <a:endParaRPr lang="en-US" sz="1500" dirty="0">
              <a:latin typeface="Calibri" panose="020F0502020204030204" pitchFamily="34" charset="0"/>
              <a:cs typeface="Calibri" panose="020F0502020204030204" pitchFamily="34" charset="0"/>
            </a:endParaRPr>
          </a:p>
          <a:p>
            <a:pPr marL="285750" indent="-285750">
              <a:buFont typeface="Arial" panose="020B0604020202090204" pitchFamily="34" charset="0"/>
              <a:buChar char="•"/>
            </a:pPr>
            <a:endParaRPr lang="en-US" sz="1500" dirty="0">
              <a:latin typeface="Calibri" panose="020F0502020204030204" pitchFamily="34" charset="0"/>
              <a:cs typeface="Calibri" panose="020F0502020204030204" pitchFamily="34" charset="0"/>
            </a:endParaRPr>
          </a:p>
        </p:txBody>
      </p:sp>
      <p:pic>
        <p:nvPicPr>
          <p:cNvPr id="7" name="图片 5"/>
          <p:cNvPicPr>
            <a:picLocks noChangeAspect="1"/>
          </p:cNvPicPr>
          <p:nvPr/>
        </p:nvPicPr>
        <p:blipFill rotWithShape="1">
          <a:blip r:embed="rId2" cstate="print">
            <a:extLst>
              <a:ext uri="{28A0092B-C50C-407E-A947-70E740481C1C}">
                <a14:useLocalDpi xmlns:a14="http://schemas.microsoft.com/office/drawing/2010/main" val="0"/>
              </a:ext>
            </a:extLst>
          </a:blip>
          <a:srcRect t="4673" b="12714"/>
          <a:stretch>
            <a:fillRect/>
          </a:stretch>
        </p:blipFill>
        <p:spPr>
          <a:xfrm>
            <a:off x="9667666" y="3568687"/>
            <a:ext cx="1790807" cy="32018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s.png"/>
          <p:cNvPicPr>
            <a:picLocks noChangeAspect="1"/>
          </p:cNvPicPr>
          <p:nvPr/>
        </p:nvPicPr>
        <p:blipFill>
          <a:blip r:embed="rId1" cstate="email"/>
          <a:stretch>
            <a:fillRect/>
          </a:stretch>
        </p:blipFill>
        <p:spPr>
          <a:xfrm>
            <a:off x="1524000" y="1034449"/>
            <a:ext cx="9144000" cy="4789102"/>
          </a:xfrm>
          <a:prstGeom prst="rect">
            <a:avLst/>
          </a:prstGeom>
        </p:spPr>
      </p:pic>
      <p:pic>
        <p:nvPicPr>
          <p:cNvPr id="5" name="Picture 4" descr="SLRange.png"/>
          <p:cNvPicPr>
            <a:picLocks noChangeAspect="1"/>
          </p:cNvPicPr>
          <p:nvPr/>
        </p:nvPicPr>
        <p:blipFill>
          <a:blip r:embed="rId2" cstate="email"/>
          <a:stretch>
            <a:fillRect/>
          </a:stretch>
        </p:blipFill>
        <p:spPr>
          <a:xfrm>
            <a:off x="1524000" y="1034449"/>
            <a:ext cx="9144000" cy="4789102"/>
          </a:xfrm>
          <a:prstGeom prst="rect">
            <a:avLst/>
          </a:prstGeom>
        </p:spPr>
      </p:pic>
      <p:pic>
        <p:nvPicPr>
          <p:cNvPr id="6" name="Picture 5" descr="SLRange+future.png"/>
          <p:cNvPicPr>
            <a:picLocks noChangeAspect="1"/>
          </p:cNvPicPr>
          <p:nvPr/>
        </p:nvPicPr>
        <p:blipFill>
          <a:blip r:embed="rId3" cstate="email"/>
          <a:stretch>
            <a:fillRect/>
          </a:stretch>
        </p:blipFill>
        <p:spPr>
          <a:xfrm>
            <a:off x="1524000" y="1034449"/>
            <a:ext cx="9144000" cy="4789102"/>
          </a:xfrm>
          <a:prstGeom prst="rect">
            <a:avLst/>
          </a:prstGeom>
        </p:spPr>
      </p:pic>
      <p:pic>
        <p:nvPicPr>
          <p:cNvPr id="7" name="Picture 6" descr="SLFuture.png"/>
          <p:cNvPicPr>
            <a:picLocks noChangeAspect="1"/>
          </p:cNvPicPr>
          <p:nvPr/>
        </p:nvPicPr>
        <p:blipFill>
          <a:blip r:embed="rId4" cstate="email"/>
          <a:stretch>
            <a:fillRect/>
          </a:stretch>
        </p:blipFill>
        <p:spPr>
          <a:xfrm>
            <a:off x="1524000" y="1034450"/>
            <a:ext cx="9144000" cy="5221385"/>
          </a:xfrm>
          <a:prstGeom prst="rect">
            <a:avLst/>
          </a:prstGeom>
        </p:spPr>
      </p:pic>
      <p:sp>
        <p:nvSpPr>
          <p:cNvPr id="8" name="TextBox 7"/>
          <p:cNvSpPr txBox="1"/>
          <p:nvPr/>
        </p:nvSpPr>
        <p:spPr>
          <a:xfrm>
            <a:off x="1991544" y="188643"/>
            <a:ext cx="7806018" cy="830997"/>
          </a:xfrm>
          <a:prstGeom prst="rect">
            <a:avLst/>
          </a:prstGeom>
          <a:noFill/>
        </p:spPr>
        <p:txBody>
          <a:bodyPr wrap="none" rtlCol="0">
            <a:spAutoFit/>
          </a:bodyPr>
          <a:lstStyle/>
          <a:p>
            <a:r>
              <a:rPr lang="en-GB" sz="2800" b="1" dirty="0"/>
              <a:t>Snow Leopard Range Under Climate Change</a:t>
            </a:r>
            <a:endParaRPr lang="en-GB" sz="2800" b="1" dirty="0"/>
          </a:p>
          <a:p>
            <a:r>
              <a:rPr lang="en-GB" sz="2000" dirty="0"/>
              <a:t>Zero Adaptation</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sitting on the grass&#10;&#10;Description automatically generated"/>
          <p:cNvPicPr>
            <a:picLocks noChangeAspect="1"/>
          </p:cNvPicPr>
          <p:nvPr/>
        </p:nvPicPr>
        <p:blipFill>
          <a:blip r:embed="rId1"/>
          <a:stretch>
            <a:fillRect/>
          </a:stretch>
        </p:blipFill>
        <p:spPr>
          <a:xfrm>
            <a:off x="6654888" y="3325217"/>
            <a:ext cx="2381250" cy="1768475"/>
          </a:xfrm>
          <a:prstGeom prst="rect">
            <a:avLst/>
          </a:prstGeom>
        </p:spPr>
      </p:pic>
      <p:sp>
        <p:nvSpPr>
          <p:cNvPr id="4" name="矩形 3"/>
          <p:cNvSpPr/>
          <p:nvPr/>
        </p:nvSpPr>
        <p:spPr>
          <a:xfrm>
            <a:off x="116800" y="1038588"/>
            <a:ext cx="4804472" cy="2158989"/>
          </a:xfrm>
          <a:prstGeom prst="rect">
            <a:avLst/>
          </a:prstGeom>
        </p:spPr>
        <p:txBody>
          <a:bodyPr wrap="square">
            <a:spAutoFit/>
          </a:bodyPr>
          <a:lstStyle/>
          <a:p>
            <a:pPr marL="342900" indent="-342900">
              <a:lnSpc>
                <a:spcPct val="150000"/>
              </a:lnSpc>
              <a:buFont typeface="Arial" panose="020B0604020202090204" pitchFamily="34" charset="0"/>
              <a:buChar char="•"/>
            </a:pPr>
            <a:r>
              <a:rPr lang="en-US" altLang="zh-CN" sz="1800" kern="100" dirty="0">
                <a:latin typeface="Calibri" panose="020F0502020204030204" pitchFamily="34" charset="0"/>
                <a:cs typeface="Calibri" panose="020F0502020204030204" pitchFamily="34" charset="0"/>
              </a:rPr>
              <a:t>The Community-based Monitoring in </a:t>
            </a:r>
            <a:r>
              <a:rPr lang="en-US" altLang="zh-CN" sz="1800" kern="100" dirty="0" err="1">
                <a:latin typeface="Calibri" panose="020F0502020204030204" pitchFamily="34" charset="0"/>
                <a:cs typeface="Calibri" panose="020F0502020204030204" pitchFamily="34" charset="0"/>
              </a:rPr>
              <a:t>Sanjiangyuan</a:t>
            </a:r>
            <a:r>
              <a:rPr lang="en-US" altLang="zh-CN" sz="1800" kern="100" dirty="0">
                <a:latin typeface="Calibri" panose="020F0502020204030204" pitchFamily="34" charset="0"/>
                <a:cs typeface="Calibri" panose="020F0502020204030204" pitchFamily="34" charset="0"/>
              </a:rPr>
              <a:t> Region</a:t>
            </a:r>
            <a:endParaRPr lang="en-US" altLang="zh-CN" sz="1800" kern="100" dirty="0">
              <a:latin typeface="Calibri" panose="020F0502020204030204" pitchFamily="34" charset="0"/>
              <a:cs typeface="Calibri" panose="020F0502020204030204" pitchFamily="34" charset="0"/>
            </a:endParaRPr>
          </a:p>
          <a:p>
            <a:pPr marL="342900" indent="-342900">
              <a:lnSpc>
                <a:spcPct val="150000"/>
              </a:lnSpc>
              <a:buFont typeface="Arial" panose="020B0604020202090204" pitchFamily="34" charset="0"/>
              <a:buChar char="•"/>
            </a:pPr>
            <a:r>
              <a:rPr lang="en-US" altLang="zh-CN" sz="1800" kern="100" dirty="0">
                <a:latin typeface="Calibri" panose="020F0502020204030204" pitchFamily="34" charset="0"/>
                <a:cs typeface="Calibri" panose="020F0502020204030204" pitchFamily="34" charset="0"/>
              </a:rPr>
              <a:t>The Nature Watch Project in </a:t>
            </a:r>
            <a:r>
              <a:rPr lang="en-US" altLang="zh-CN" sz="1800" kern="100" dirty="0" err="1">
                <a:latin typeface="Calibri" panose="020F0502020204030204" pitchFamily="34" charset="0"/>
                <a:cs typeface="Calibri" panose="020F0502020204030204" pitchFamily="34" charset="0"/>
              </a:rPr>
              <a:t>Sanjiangyuan</a:t>
            </a:r>
            <a:r>
              <a:rPr lang="en-US" altLang="zh-CN" sz="1800" kern="100" dirty="0">
                <a:latin typeface="Calibri" panose="020F0502020204030204" pitchFamily="34" charset="0"/>
                <a:cs typeface="Calibri" panose="020F0502020204030204" pitchFamily="34" charset="0"/>
              </a:rPr>
              <a:t> National Park</a:t>
            </a:r>
            <a:endParaRPr lang="en-US" altLang="zh-CN" sz="1800" kern="100" dirty="0">
              <a:latin typeface="Calibri" panose="020F0502020204030204" pitchFamily="34" charset="0"/>
              <a:cs typeface="Calibri" panose="020F0502020204030204" pitchFamily="34" charset="0"/>
            </a:endParaRPr>
          </a:p>
          <a:p>
            <a:pPr algn="ctr">
              <a:lnSpc>
                <a:spcPct val="150000"/>
              </a:lnSpc>
            </a:pPr>
            <a:endParaRPr lang="en-US" altLang="zh-CN" sz="2000" b="1" kern="100" dirty="0">
              <a:latin typeface="+mj-lt"/>
              <a:cs typeface="Times New Roman" panose="02020603050405020304" pitchFamily="18" charset="0"/>
            </a:endParaRPr>
          </a:p>
        </p:txBody>
      </p:sp>
      <p:grpSp>
        <p:nvGrpSpPr>
          <p:cNvPr id="9" name="组合 8"/>
          <p:cNvGrpSpPr/>
          <p:nvPr/>
        </p:nvGrpSpPr>
        <p:grpSpPr>
          <a:xfrm>
            <a:off x="5470216" y="983186"/>
            <a:ext cx="3959843" cy="1407972"/>
            <a:chOff x="6138407" y="1502797"/>
            <a:chExt cx="5318796" cy="1884458"/>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5588" t="25708" r="10660" b="743"/>
            <a:stretch>
              <a:fillRect/>
            </a:stretch>
          </p:blipFill>
          <p:spPr>
            <a:xfrm>
              <a:off x="6138407" y="1502797"/>
              <a:ext cx="3359251" cy="1884458"/>
            </a:xfrm>
            <a:prstGeom prst="rect">
              <a:avLst/>
            </a:prstGeom>
          </p:spPr>
        </p:pic>
        <p:pic>
          <p:nvPicPr>
            <p:cNvPr id="8"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8269" t="84" r="10046" b="-162"/>
            <a:stretch>
              <a:fillRect/>
            </a:stretch>
          </p:blipFill>
          <p:spPr>
            <a:xfrm>
              <a:off x="9657438" y="1502797"/>
              <a:ext cx="1799765" cy="1884458"/>
            </a:xfrm>
            <a:prstGeom prst="rect">
              <a:avLst/>
            </a:prstGeom>
          </p:spPr>
        </p:pic>
      </p:grpSp>
      <p:sp>
        <p:nvSpPr>
          <p:cNvPr id="2" name="Title 1"/>
          <p:cNvSpPr txBox="1"/>
          <p:nvPr/>
        </p:nvSpPr>
        <p:spPr>
          <a:xfrm>
            <a:off x="312821" y="224944"/>
            <a:ext cx="10515600" cy="518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panose="020F0502020204030204" pitchFamily="34" charset="0"/>
                <a:cs typeface="Calibri" panose="020F0502020204030204" pitchFamily="34" charset="0"/>
              </a:rPr>
              <a:t>Community-based conservation initiatives</a:t>
            </a:r>
            <a:endParaRPr lang="en-IN" sz="3200" dirty="0">
              <a:latin typeface="Calibri" panose="020F0502020204030204" pitchFamily="34" charset="0"/>
              <a:cs typeface="Calibri" panose="020F0502020204030204" pitchFamily="34" charset="0"/>
            </a:endParaRPr>
          </a:p>
        </p:txBody>
      </p:sp>
      <p:pic>
        <p:nvPicPr>
          <p:cNvPr id="12" name="图片 5"/>
          <p:cNvPicPr>
            <a:picLocks noChangeAspect="1"/>
          </p:cNvPicPr>
          <p:nvPr/>
        </p:nvPicPr>
        <p:blipFill rotWithShape="1">
          <a:blip r:embed="rId4" cstate="print">
            <a:extLst>
              <a:ext uri="{28A0092B-C50C-407E-A947-70E740481C1C}">
                <a14:useLocalDpi xmlns:a14="http://schemas.microsoft.com/office/drawing/2010/main" val="0"/>
              </a:ext>
            </a:extLst>
          </a:blip>
          <a:srcRect b="7108"/>
          <a:stretch>
            <a:fillRect/>
          </a:stretch>
        </p:blipFill>
        <p:spPr>
          <a:xfrm>
            <a:off x="8478404" y="1414862"/>
            <a:ext cx="3712560" cy="1939869"/>
          </a:xfrm>
          <a:prstGeom prst="rect">
            <a:avLst/>
          </a:prstGeom>
        </p:spPr>
      </p:pic>
      <p:sp>
        <p:nvSpPr>
          <p:cNvPr id="14" name="文本框 10"/>
          <p:cNvSpPr txBox="1"/>
          <p:nvPr/>
        </p:nvSpPr>
        <p:spPr>
          <a:xfrm>
            <a:off x="8815630" y="1517473"/>
            <a:ext cx="2687420" cy="230832"/>
          </a:xfrm>
          <a:prstGeom prst="rect">
            <a:avLst/>
          </a:prstGeom>
          <a:noFill/>
        </p:spPr>
        <p:txBody>
          <a:bodyPr wrap="square" rtlCol="0">
            <a:spAutoFit/>
          </a:bodyPr>
          <a:lstStyle/>
          <a:p>
            <a:pPr marL="128905" indent="-128905">
              <a:buFont typeface="Wingdings" panose="05000000000000000000" pitchFamily="2" charset="2"/>
              <a:buChar char="p"/>
            </a:pPr>
            <a:r>
              <a:rPr lang="en-US" altLang="zh-CN" sz="900" dirty="0"/>
              <a:t>Monitoring System</a:t>
            </a:r>
            <a:endParaRPr lang="zh-CN" altLang="en-US" sz="900" dirty="0"/>
          </a:p>
        </p:txBody>
      </p:sp>
      <p:pic>
        <p:nvPicPr>
          <p:cNvPr id="16" name="图片 2"/>
          <p:cNvPicPr>
            <a:picLocks noChangeAspect="1"/>
          </p:cNvPicPr>
          <p:nvPr>
            <p:custDataLst>
              <p:tags r:id="rId5"/>
            </p:custDataLst>
          </p:nvPr>
        </p:nvPicPr>
        <p:blipFill>
          <a:blip r:embed="rId6"/>
          <a:stretch>
            <a:fillRect/>
          </a:stretch>
        </p:blipFill>
        <p:spPr>
          <a:xfrm>
            <a:off x="3017189" y="3197577"/>
            <a:ext cx="3917036" cy="1700501"/>
          </a:xfrm>
          <a:prstGeom prst="rect">
            <a:avLst/>
          </a:prstGeom>
        </p:spPr>
      </p:pic>
      <p:grpSp>
        <p:nvGrpSpPr>
          <p:cNvPr id="17" name="Group 16"/>
          <p:cNvGrpSpPr/>
          <p:nvPr/>
        </p:nvGrpSpPr>
        <p:grpSpPr>
          <a:xfrm>
            <a:off x="9143761" y="3238521"/>
            <a:ext cx="2991352" cy="3710342"/>
            <a:chOff x="597746" y="1397802"/>
            <a:chExt cx="4720744" cy="5855405"/>
          </a:xfrm>
        </p:grpSpPr>
        <p:pic>
          <p:nvPicPr>
            <p:cNvPr id="18" name="图片 2"/>
            <p:cNvPicPr>
              <a:picLocks noChangeAspect="1"/>
            </p:cNvPicPr>
            <p:nvPr>
              <p:custDataLst>
                <p:tags r:id="rId7"/>
              </p:custDataLst>
            </p:nvPr>
          </p:nvPicPr>
          <p:blipFill>
            <a:blip r:embed="rId8"/>
            <a:stretch>
              <a:fillRect/>
            </a:stretch>
          </p:blipFill>
          <p:spPr>
            <a:xfrm>
              <a:off x="597746" y="1397802"/>
              <a:ext cx="4647446" cy="4062395"/>
            </a:xfrm>
            <a:prstGeom prst="rect">
              <a:avLst/>
            </a:prstGeom>
          </p:spPr>
        </p:pic>
        <p:pic>
          <p:nvPicPr>
            <p:cNvPr id="19" name="图片 2"/>
            <p:cNvPicPr>
              <a:picLocks noChangeAspect="1"/>
            </p:cNvPicPr>
            <p:nvPr>
              <p:custDataLst>
                <p:tags r:id="rId9"/>
              </p:custDataLst>
            </p:nvPr>
          </p:nvPicPr>
          <p:blipFill>
            <a:blip r:embed="rId10"/>
            <a:stretch>
              <a:fillRect/>
            </a:stretch>
          </p:blipFill>
          <p:spPr>
            <a:xfrm>
              <a:off x="597746" y="5245591"/>
              <a:ext cx="4720744" cy="2007616"/>
            </a:xfrm>
            <a:prstGeom prst="rect">
              <a:avLst/>
            </a:prstGeom>
          </p:spPr>
        </p:pic>
      </p:grpSp>
      <p:pic>
        <p:nvPicPr>
          <p:cNvPr id="20" name="图片 1"/>
          <p:cNvPicPr>
            <a:picLocks noChangeAspect="1"/>
          </p:cNvPicPr>
          <p:nvPr>
            <p:custDataLst>
              <p:tags r:id="rId11"/>
            </p:custDataLst>
          </p:nvPr>
        </p:nvPicPr>
        <p:blipFill>
          <a:blip r:embed="rId12"/>
          <a:stretch>
            <a:fillRect/>
          </a:stretch>
        </p:blipFill>
        <p:spPr>
          <a:xfrm>
            <a:off x="3027699" y="4887804"/>
            <a:ext cx="2245223" cy="1944035"/>
          </a:xfrm>
          <a:prstGeom prst="rect">
            <a:avLst/>
          </a:prstGeom>
        </p:spPr>
      </p:pic>
      <p:pic>
        <p:nvPicPr>
          <p:cNvPr id="22" name="图片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72922" y="4939057"/>
            <a:ext cx="2640013" cy="1768475"/>
          </a:xfrm>
          <a:prstGeom prst="rect">
            <a:avLst/>
          </a:prstGeom>
        </p:spPr>
      </p:pic>
      <p:pic>
        <p:nvPicPr>
          <p:cNvPr id="24" name="图片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5714" y="5093692"/>
            <a:ext cx="2300848" cy="1700501"/>
          </a:xfrm>
          <a:prstGeom prst="rect">
            <a:avLst/>
          </a:prstGeom>
        </p:spPr>
      </p:pic>
      <p:sp>
        <p:nvSpPr>
          <p:cNvPr id="25" name="矩形 3"/>
          <p:cNvSpPr/>
          <p:nvPr/>
        </p:nvSpPr>
        <p:spPr>
          <a:xfrm>
            <a:off x="116800" y="3123987"/>
            <a:ext cx="2895134" cy="3583545"/>
          </a:xfrm>
          <a:prstGeom prst="rect">
            <a:avLst/>
          </a:prstGeom>
        </p:spPr>
        <p:txBody>
          <a:bodyPr wrap="square">
            <a:spAutoFit/>
          </a:bodyPr>
          <a:lstStyle/>
          <a:p>
            <a:pPr marL="285750" indent="-285750">
              <a:lnSpc>
                <a:spcPct val="150000"/>
              </a:lnSpc>
              <a:buFont typeface="Arial" panose="020B0604020202090204" pitchFamily="34" charset="0"/>
              <a:buChar char="•"/>
            </a:pPr>
            <a:r>
              <a:rPr lang="en-US" sz="1700" kern="100" dirty="0">
                <a:latin typeface="Calibri" panose="020F0502020204030204" pitchFamily="34" charset="0"/>
                <a:cs typeface="Calibri" panose="020F0502020204030204" pitchFamily="34" charset="0"/>
              </a:rPr>
              <a:t>GEF funded “Promoting community-based </a:t>
            </a:r>
            <a:r>
              <a:rPr lang="en-US" sz="1700" kern="100" dirty="0" err="1">
                <a:latin typeface="Calibri" panose="020F0502020204030204" pitchFamily="34" charset="0"/>
                <a:cs typeface="Calibri" panose="020F0502020204030204" pitchFamily="34" charset="0"/>
              </a:rPr>
              <a:t>conser</a:t>
            </a:r>
            <a:r>
              <a:rPr lang="en-US" sz="1700" kern="100" dirty="0">
                <a:latin typeface="Calibri" panose="020F0502020204030204" pitchFamily="34" charset="0"/>
                <a:cs typeface="Calibri" panose="020F0502020204030204" pitchFamily="34" charset="0"/>
              </a:rPr>
              <a:t> </a:t>
            </a:r>
            <a:r>
              <a:rPr lang="en-US" sz="1700" kern="100" dirty="0" err="1">
                <a:latin typeface="Calibri" panose="020F0502020204030204" pitchFamily="34" charset="0"/>
                <a:cs typeface="Calibri" panose="020F0502020204030204" pitchFamily="34" charset="0"/>
              </a:rPr>
              <a:t>vation</a:t>
            </a:r>
            <a:r>
              <a:rPr lang="en-US" sz="1700" kern="100" dirty="0">
                <a:latin typeface="Calibri" panose="020F0502020204030204" pitchFamily="34" charset="0"/>
                <a:cs typeface="Calibri" panose="020F0502020204030204" pitchFamily="34" charset="0"/>
              </a:rPr>
              <a:t> for snow leopards in </a:t>
            </a:r>
            <a:r>
              <a:rPr lang="en-US" sz="1700" kern="100" dirty="0" err="1">
                <a:latin typeface="Calibri" panose="020F0502020204030204" pitchFamily="34" charset="0"/>
                <a:cs typeface="Calibri" panose="020F0502020204030204" pitchFamily="34" charset="0"/>
              </a:rPr>
              <a:t>Yanchiwan</a:t>
            </a:r>
            <a:r>
              <a:rPr lang="en-US" sz="1700" kern="100" dirty="0">
                <a:latin typeface="Calibri" panose="020F0502020204030204" pitchFamily="34" charset="0"/>
                <a:cs typeface="Calibri" panose="020F0502020204030204" pitchFamily="34" charset="0"/>
              </a:rPr>
              <a:t> reserve, Qilian Mountain National Park”</a:t>
            </a:r>
            <a:endParaRPr lang="en-US" altLang="zh-CN" sz="1700" kern="100" dirty="0">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altLang="zh-CN" sz="1700" kern="100" dirty="0">
                <a:latin typeface="Calibri" panose="020F0502020204030204" pitchFamily="34" charset="0"/>
                <a:cs typeface="Calibri" panose="020F0502020204030204" pitchFamily="34" charset="0"/>
              </a:rPr>
              <a:t>Community-based snow leopard conservation projects in Mount. </a:t>
            </a:r>
            <a:r>
              <a:rPr lang="en-US" altLang="zh-CN" sz="1700" kern="100" dirty="0" err="1">
                <a:latin typeface="Calibri" panose="020F0502020204030204" pitchFamily="34" charset="0"/>
                <a:cs typeface="Calibri" panose="020F0502020204030204" pitchFamily="34" charset="0"/>
              </a:rPr>
              <a:t>Bujia</a:t>
            </a:r>
            <a:r>
              <a:rPr lang="en-US" altLang="zh-CN" sz="1700" kern="100" dirty="0">
                <a:latin typeface="Calibri" panose="020F0502020204030204" pitchFamily="34" charset="0"/>
                <a:cs typeface="Calibri" panose="020F0502020204030204" pitchFamily="34" charset="0"/>
              </a:rPr>
              <a:t>, Tibet</a:t>
            </a:r>
            <a:endParaRPr lang="en-US" altLang="zh-CN" sz="1700" kern="100" dirty="0">
              <a:latin typeface="Calibri" panose="020F0502020204030204" pitchFamily="34" charset="0"/>
              <a:cs typeface="Calibri" panose="020F0502020204030204" pitchFamily="34" charset="0"/>
            </a:endParaRPr>
          </a:p>
        </p:txBody>
      </p:sp>
      <p:pic>
        <p:nvPicPr>
          <p:cNvPr id="1025"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27699" y="3224325"/>
            <a:ext cx="1080741" cy="33773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5567585" y="2545828"/>
            <a:ext cx="4842765" cy="230832"/>
          </a:xfrm>
          <a:prstGeom prst="rect">
            <a:avLst/>
          </a:prstGeom>
          <a:noFill/>
        </p:spPr>
        <p:txBody>
          <a:bodyPr wrap="square" rtlCol="0">
            <a:spAutoFit/>
          </a:bodyPr>
          <a:lstStyle/>
          <a:p>
            <a:pPr marL="128905" indent="-128905">
              <a:buFont typeface="Wingdings" panose="05000000000000000000" pitchFamily="2" charset="2"/>
              <a:buChar char="p"/>
            </a:pPr>
            <a:r>
              <a:rPr lang="en-US" altLang="zh-CN" sz="900" dirty="0"/>
              <a:t>Training and Field Work of Community Monitor</a:t>
            </a:r>
            <a:endParaRPr lang="zh-CN" alt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9975" y="28902"/>
            <a:ext cx="5129212" cy="4339650"/>
          </a:xfrm>
          <a:prstGeom prst="rect">
            <a:avLst/>
          </a:prstGeom>
          <a:noFill/>
        </p:spPr>
        <p:txBody>
          <a:bodyPr wrap="square" rtlCol="0">
            <a:spAutoFit/>
          </a:bodyPr>
          <a:lstStyle/>
          <a:p>
            <a:pPr marL="342900" indent="-342900">
              <a:lnSpc>
                <a:spcPct val="150000"/>
              </a:lnSpc>
              <a:buAutoNum type="arabicPeriod" startAt="5"/>
            </a:pPr>
            <a:endParaRPr lang="en-US" altLang="zh-CN" sz="2400" b="1" dirty="0"/>
          </a:p>
          <a:p>
            <a:pPr marL="342900" indent="-342900">
              <a:lnSpc>
                <a:spcPct val="150000"/>
              </a:lnSpc>
              <a:buAutoNum type="arabicPeriod" startAt="5"/>
            </a:pPr>
            <a:endParaRPr lang="en-US" altLang="zh-CN" sz="2400" dirty="0"/>
          </a:p>
          <a:p>
            <a:pPr marL="342900" indent="-342900">
              <a:lnSpc>
                <a:spcPct val="150000"/>
              </a:lnSpc>
              <a:buAutoNum type="arabicPeriod" startAt="5"/>
            </a:pPr>
            <a:endParaRPr lang="en-US" altLang="zh-CN" sz="2400" dirty="0"/>
          </a:p>
          <a:p>
            <a:pPr>
              <a:lnSpc>
                <a:spcPct val="150000"/>
              </a:lnSpc>
            </a:pPr>
            <a:endParaRPr lang="en-US" altLang="zh-CN" sz="2400" dirty="0"/>
          </a:p>
          <a:p>
            <a:pPr>
              <a:lnSpc>
                <a:spcPct val="150000"/>
              </a:lnSpc>
            </a:pPr>
            <a:endParaRPr lang="en-US" altLang="zh-CN" sz="2400" dirty="0"/>
          </a:p>
          <a:p>
            <a:pPr marL="358775" indent="-358775">
              <a:lnSpc>
                <a:spcPct val="150000"/>
              </a:lnSpc>
            </a:pPr>
            <a:endParaRPr lang="en-US" altLang="zh-CN" sz="2400" b="1" dirty="0"/>
          </a:p>
          <a:p>
            <a:pPr marL="358775" indent="-358775">
              <a:lnSpc>
                <a:spcPct val="150000"/>
              </a:lnSpc>
            </a:pPr>
            <a:endParaRPr lang="en-US" altLang="zh-CN" sz="2400" b="1" dirty="0"/>
          </a:p>
          <a:p>
            <a:r>
              <a:rPr lang="en-US" altLang="zh-CN" sz="2400" dirty="0"/>
              <a:t>        </a:t>
            </a:r>
            <a:endParaRPr lang="zh-CN" altLang="en-US" sz="2400" dirty="0"/>
          </a:p>
        </p:txBody>
      </p:sp>
      <p:sp>
        <p:nvSpPr>
          <p:cNvPr id="17" name="TextBox 16"/>
          <p:cNvSpPr txBox="1"/>
          <p:nvPr/>
        </p:nvSpPr>
        <p:spPr>
          <a:xfrm>
            <a:off x="293931" y="1211738"/>
            <a:ext cx="7716253" cy="4708981"/>
          </a:xfrm>
          <a:prstGeom prst="rect">
            <a:avLst/>
          </a:prstGeom>
          <a:noFill/>
        </p:spPr>
        <p:txBody>
          <a:bodyPr wrap="square">
            <a:spAutoFit/>
          </a:bodyPr>
          <a:lstStyle/>
          <a:p>
            <a:endParaRPr lang="en-US" sz="1500" dirty="0">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a:t>
            </a:r>
            <a:r>
              <a:rPr lang="en-US" sz="1500" i="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Wildlife</a:t>
            </a:r>
            <a:r>
              <a:rPr lang="zh-CN" altLang="en-US" sz="1500" i="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en-US" altLang="zh-CN" sz="1500" i="1" dirty="0">
                <a:latin typeface="Calibri" panose="020F0502020204030204" pitchFamily="34" charset="0"/>
                <a:ea typeface="DengXian" panose="02010600030101010101" pitchFamily="2" charset="-122"/>
                <a:cs typeface="Calibri" panose="020F0502020204030204" pitchFamily="34" charset="0"/>
              </a:rPr>
              <a:t>Conservation</a:t>
            </a:r>
            <a:r>
              <a:rPr lang="zh-CN" altLang="en-US" sz="1500" i="1" dirty="0">
                <a:latin typeface="Calibri" panose="020F0502020204030204" pitchFamily="34" charset="0"/>
                <a:ea typeface="DengXian" panose="02010600030101010101" pitchFamily="2" charset="-122"/>
                <a:cs typeface="Calibri" panose="020F0502020204030204" pitchFamily="34" charset="0"/>
              </a:rPr>
              <a:t> </a:t>
            </a:r>
            <a:r>
              <a:rPr lang="en-US" altLang="zh-CN" sz="1500" i="1" dirty="0">
                <a:latin typeface="Calibri" panose="020F0502020204030204" pitchFamily="34" charset="0"/>
                <a:ea typeface="DengXian" panose="02010600030101010101" pitchFamily="2" charset="-122"/>
                <a:cs typeface="Calibri" panose="020F0502020204030204" pitchFamily="34" charset="0"/>
              </a:rPr>
              <a:t>Law</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clearly states that </a:t>
            </a:r>
            <a:r>
              <a:rPr lang="en-US" sz="15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rPr>
              <a:t>the local government should compensate for any damages caused by protected wildlife species under this law. </a:t>
            </a:r>
            <a:endParaRPr lang="en-US" sz="15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endParaRPr lang="en-US" sz="1500" dirty="0">
              <a:solidFill>
                <a:srgbClr val="000000"/>
              </a:solidFill>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In Qinghai, Gansu,</a:t>
            </a:r>
            <a:r>
              <a:rPr lang="zh-CN" alt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en-US" altLang="zh-CN"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Xizang</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Sichuan, </a:t>
            </a:r>
            <a:r>
              <a:rPr lang="en-US" altLang="zh-CN" sz="1500" dirty="0">
                <a:latin typeface="Calibri" panose="020F0502020204030204" pitchFamily="34" charset="0"/>
                <a:ea typeface="DengXian" panose="02010600030101010101" pitchFamily="2" charset="-122"/>
                <a:cs typeface="Calibri" panose="020F0502020204030204" pitchFamily="34" charset="0"/>
              </a:rPr>
              <a:t>Inner</a:t>
            </a:r>
            <a:r>
              <a:rPr lang="zh-CN" altLang="en-US" sz="1500" dirty="0">
                <a:latin typeface="Calibri" panose="020F0502020204030204" pitchFamily="34" charset="0"/>
                <a:ea typeface="DengXian" panose="02010600030101010101" pitchFamily="2" charset="-122"/>
                <a:cs typeface="Calibri" panose="020F0502020204030204" pitchFamily="34" charset="0"/>
              </a:rPr>
              <a:t> </a:t>
            </a:r>
            <a:r>
              <a:rPr lang="en-US" altLang="zh-CN" sz="1500" dirty="0">
                <a:latin typeface="Calibri" panose="020F0502020204030204" pitchFamily="34" charset="0"/>
                <a:ea typeface="DengXian" panose="02010600030101010101" pitchFamily="2" charset="-122"/>
                <a:cs typeface="Calibri" panose="020F0502020204030204" pitchFamily="34" charset="0"/>
              </a:rPr>
              <a:t>Mongolia,</a:t>
            </a:r>
            <a:r>
              <a:rPr lang="zh-CN" altLang="en-US" sz="1500" dirty="0">
                <a:latin typeface="Calibri" panose="020F0502020204030204" pitchFamily="34" charset="0"/>
                <a:ea typeface="DengXian" panose="02010600030101010101" pitchFamily="2" charset="-122"/>
                <a:cs typeface="Calibri" panose="020F0502020204030204" pitchFamily="34" charset="0"/>
              </a:rPr>
              <a:t> </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and</a:t>
            </a:r>
            <a:r>
              <a:rPr lang="zh-CN" altLang="en-US" sz="1500" dirty="0">
                <a:solidFill>
                  <a:schemeClr val="accent5"/>
                </a:solidFill>
                <a:latin typeface="Calibri" panose="020F0502020204030204" pitchFamily="34" charset="0"/>
                <a:ea typeface="DengXian" panose="02010600030101010101" pitchFamily="2" charset="-122"/>
                <a:cs typeface="Calibri" panose="020F0502020204030204" pitchFamily="34" charset="0"/>
              </a:rPr>
              <a:t> </a:t>
            </a:r>
            <a:r>
              <a:rPr lang="en-US" altLang="zh-CN" sz="1500" dirty="0">
                <a:solidFill>
                  <a:schemeClr val="accent5"/>
                </a:solidFill>
                <a:latin typeface="Calibri" panose="020F0502020204030204" pitchFamily="34" charset="0"/>
                <a:ea typeface="DengXian" panose="02010600030101010101" pitchFamily="2" charset="-122"/>
                <a:cs typeface="Calibri" panose="020F0502020204030204" pitchFamily="34" charset="0"/>
              </a:rPr>
              <a:t>Yunnan</a:t>
            </a:r>
            <a:r>
              <a:rPr lang="en-US" sz="15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rPr>
              <a:t>, where local governments work with insurance companies to verify reported snow leopard damages</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and decide on the amount of compensation in a case-by-case manner </a:t>
            </a:r>
            <a:endPar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endParaRPr lang="en-US" sz="1500" dirty="0">
              <a:solidFill>
                <a:srgbClr val="000000"/>
              </a:solidFill>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Starting from 2016, the </a:t>
            </a:r>
            <a:r>
              <a:rPr lang="en-US" sz="1500"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Zaduo</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county government, Qinghai, together with NGO</a:t>
            </a:r>
            <a:r>
              <a:rPr lang="zh-CN" alt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and the local community in </a:t>
            </a:r>
            <a:r>
              <a:rPr lang="en-US" sz="1500"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Sanjiangyuan</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National Park, </a:t>
            </a:r>
            <a:r>
              <a:rPr lang="en-US" sz="15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rPr>
              <a:t>funded the first community co-managed HWC foundation. </a:t>
            </a:r>
            <a:r>
              <a:rPr lang="en-US" sz="15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first phase of funding reached a total amount of USD 31,000 (Luo, 2016</a:t>
            </a:r>
            <a:r>
              <a:rPr lang="en-US" sz="1500" dirty="0">
                <a:effectLst/>
                <a:latin typeface="Calibri" panose="020F0502020204030204" pitchFamily="34" charset="0"/>
                <a:cs typeface="Calibri" panose="020F0502020204030204" pitchFamily="34" charset="0"/>
              </a:rPr>
              <a:t> )</a:t>
            </a:r>
            <a:endParaRPr lang="en-US" sz="1500" dirty="0">
              <a:effectLst/>
              <a:latin typeface="Calibri" panose="020F0502020204030204" pitchFamily="34" charset="0"/>
              <a:cs typeface="Calibri" panose="020F0502020204030204" pitchFamily="34" charset="0"/>
            </a:endParaRPr>
          </a:p>
          <a:p>
            <a:pPr marL="285750" indent="-285750">
              <a:buFont typeface="Arial" panose="020B0604020202090204" pitchFamily="34" charset="0"/>
              <a:buChar char="•"/>
            </a:pPr>
            <a:endParaRPr lang="en-US" sz="1500" dirty="0">
              <a:solidFill>
                <a:srgbClr val="000000"/>
              </a:solidFill>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r>
              <a:rPr lang="en-US" sz="1500" dirty="0">
                <a:latin typeface="Calibri" panose="020F0502020204030204" pitchFamily="34" charset="0"/>
                <a:ea typeface="DengXian" panose="02010600030101010101" pitchFamily="2" charset="-122"/>
                <a:cs typeface="Calibri" panose="020F0502020204030204" pitchFamily="34" charset="0"/>
              </a:rPr>
              <a:t>In 2021, the GEF small grants </a:t>
            </a:r>
            <a:r>
              <a:rPr lang="en-US" sz="1500" dirty="0" err="1">
                <a:latin typeface="Calibri" panose="020F0502020204030204" pitchFamily="34" charset="0"/>
                <a:ea typeface="DengXian" panose="02010600030101010101" pitchFamily="2" charset="-122"/>
                <a:cs typeface="Calibri" panose="020F0502020204030204" pitchFamily="34" charset="0"/>
              </a:rPr>
              <a:t>programme</a:t>
            </a:r>
            <a:r>
              <a:rPr lang="en-US" sz="1500" dirty="0">
                <a:latin typeface="Calibri" panose="020F0502020204030204" pitchFamily="34" charset="0"/>
                <a:ea typeface="DengXian" panose="02010600030101010101" pitchFamily="2" charset="-122"/>
                <a:cs typeface="Calibri" panose="020F0502020204030204" pitchFamily="34" charset="0"/>
              </a:rPr>
              <a:t> funded the </a:t>
            </a:r>
            <a:r>
              <a:rPr lang="en-US" sz="1500" dirty="0">
                <a:solidFill>
                  <a:schemeClr val="accent5"/>
                </a:solidFill>
                <a:latin typeface="Calibri" panose="020F0502020204030204" pitchFamily="34" charset="0"/>
                <a:ea typeface="DengXian" panose="02010600030101010101" pitchFamily="2" charset="-122"/>
                <a:cs typeface="Calibri" panose="020F0502020204030204" pitchFamily="34" charset="0"/>
              </a:rPr>
              <a:t>“</a:t>
            </a:r>
            <a:r>
              <a:rPr lang="en-US" sz="1500" kern="100" dirty="0">
                <a:solidFill>
                  <a:schemeClr val="accent5"/>
                </a:solidFill>
                <a:latin typeface="Calibri" panose="020F0502020204030204" pitchFamily="34" charset="0"/>
                <a:cs typeface="Calibri" panose="020F0502020204030204" pitchFamily="34" charset="0"/>
              </a:rPr>
              <a:t>Promoting community-based conservation for snow leopards in </a:t>
            </a:r>
            <a:r>
              <a:rPr lang="en-US" sz="1500" kern="100" dirty="0" err="1">
                <a:solidFill>
                  <a:schemeClr val="accent5"/>
                </a:solidFill>
                <a:latin typeface="Calibri" panose="020F0502020204030204" pitchFamily="34" charset="0"/>
                <a:cs typeface="Calibri" panose="020F0502020204030204" pitchFamily="34" charset="0"/>
              </a:rPr>
              <a:t>Yanchiwan</a:t>
            </a:r>
            <a:r>
              <a:rPr lang="en-US" sz="1500" kern="100" dirty="0">
                <a:solidFill>
                  <a:schemeClr val="accent5"/>
                </a:solidFill>
                <a:latin typeface="Calibri" panose="020F0502020204030204" pitchFamily="34" charset="0"/>
                <a:cs typeface="Calibri" panose="020F0502020204030204" pitchFamily="34" charset="0"/>
              </a:rPr>
              <a:t> reserve, Qilian Mountain National Park” </a:t>
            </a:r>
            <a:r>
              <a:rPr lang="en-US" sz="1500" kern="100" dirty="0">
                <a:latin typeface="Calibri" panose="020F0502020204030204" pitchFamily="34" charset="0"/>
                <a:cs typeface="Calibri" panose="020F0502020204030204" pitchFamily="34" charset="0"/>
              </a:rPr>
              <a:t>The activities include establishing conservation monitoring sites, conducting technical training sessions on snow leopard patrol and monitoring, collecting data on corral installation in target areas, compiling and analyzing corral improvement data, </a:t>
            </a:r>
            <a:r>
              <a:rPr lang="en-US" sz="1500" kern="100" dirty="0">
                <a:solidFill>
                  <a:schemeClr val="accent5"/>
                </a:solidFill>
                <a:latin typeface="Calibri" panose="020F0502020204030204" pitchFamily="34" charset="0"/>
                <a:cs typeface="Calibri" panose="020F0502020204030204" pitchFamily="34" charset="0"/>
              </a:rPr>
              <a:t>developing corral improvement plans</a:t>
            </a:r>
            <a:r>
              <a:rPr lang="en-US" sz="1500" kern="100" dirty="0">
                <a:latin typeface="Calibri" panose="020F0502020204030204" pitchFamily="34" charset="0"/>
                <a:cs typeface="Calibri" panose="020F0502020204030204" pitchFamily="34" charset="0"/>
              </a:rPr>
              <a:t>, </a:t>
            </a:r>
            <a:r>
              <a:rPr lang="en-US" sz="1500" kern="100" dirty="0">
                <a:solidFill>
                  <a:schemeClr val="accent5"/>
                </a:solidFill>
                <a:latin typeface="Calibri" panose="020F0502020204030204" pitchFamily="34" charset="0"/>
                <a:cs typeface="Calibri" panose="020F0502020204030204" pitchFamily="34" charset="0"/>
              </a:rPr>
              <a:t>establishing pilot corral improvement techniques</a:t>
            </a:r>
            <a:r>
              <a:rPr lang="en-US" sz="1500" kern="100" dirty="0">
                <a:latin typeface="Calibri" panose="020F0502020204030204" pitchFamily="34" charset="0"/>
                <a:cs typeface="Calibri" panose="020F0502020204030204" pitchFamily="34" charset="0"/>
              </a:rPr>
              <a:t>, </a:t>
            </a:r>
            <a:r>
              <a:rPr lang="en-US" sz="1500" kern="100" dirty="0">
                <a:solidFill>
                  <a:schemeClr val="accent5"/>
                </a:solidFill>
                <a:latin typeface="Calibri" panose="020F0502020204030204" pitchFamily="34" charset="0"/>
                <a:cs typeface="Calibri" panose="020F0502020204030204" pitchFamily="34" charset="0"/>
              </a:rPr>
              <a:t>conducting livestock insurance seminars, </a:t>
            </a:r>
            <a:r>
              <a:rPr lang="en-US" sz="1500" kern="100" dirty="0">
                <a:latin typeface="Calibri" panose="020F0502020204030204" pitchFamily="34" charset="0"/>
                <a:cs typeface="Calibri" panose="020F0502020204030204" pitchFamily="34" charset="0"/>
              </a:rPr>
              <a:t>promoting livestock insurance to local communities, and </a:t>
            </a:r>
            <a:r>
              <a:rPr lang="en-US" sz="1500" kern="100" dirty="0">
                <a:solidFill>
                  <a:schemeClr val="accent5"/>
                </a:solidFill>
                <a:latin typeface="Calibri" panose="020F0502020204030204" pitchFamily="34" charset="0"/>
                <a:cs typeface="Calibri" panose="020F0502020204030204" pitchFamily="34" charset="0"/>
              </a:rPr>
              <a:t>vaccinating sheepdogs</a:t>
            </a:r>
            <a:endParaRPr lang="en-US" sz="1500" dirty="0">
              <a:solidFill>
                <a:schemeClr val="accent5"/>
              </a:solidFill>
              <a:latin typeface="Calibri" panose="020F0502020204030204" pitchFamily="34" charset="0"/>
              <a:ea typeface="DengXian" panose="02010600030101010101" pitchFamily="2" charset="-122"/>
              <a:cs typeface="Calibri" panose="020F0502020204030204" pitchFamily="34" charset="0"/>
            </a:endParaRPr>
          </a:p>
          <a:p>
            <a:pPr marL="285750" indent="-285750">
              <a:buFont typeface="Arial" panose="020B0604020202090204" pitchFamily="34" charset="0"/>
              <a:buChar char="•"/>
            </a:pPr>
            <a:endParaRPr lang="en-US" sz="1500" dirty="0">
              <a:latin typeface="Calibri" panose="020F0502020204030204" pitchFamily="34" charset="0"/>
              <a:cs typeface="Calibri" panose="020F0502020204030204" pitchFamily="34" charset="0"/>
            </a:endParaRPr>
          </a:p>
        </p:txBody>
      </p:sp>
      <p:sp>
        <p:nvSpPr>
          <p:cNvPr id="18" name="矩形 1"/>
          <p:cNvSpPr/>
          <p:nvPr/>
        </p:nvSpPr>
        <p:spPr>
          <a:xfrm>
            <a:off x="-1199522" y="287797"/>
            <a:ext cx="13972937" cy="527004"/>
          </a:xfrm>
          <a:prstGeom prst="rect">
            <a:avLst/>
          </a:prstGeom>
        </p:spPr>
        <p:txBody>
          <a:bodyPr wrap="square">
            <a:spAutoFit/>
          </a:bodyPr>
          <a:lstStyle/>
          <a:p>
            <a:pPr algn="ctr">
              <a:lnSpc>
                <a:spcPct val="150000"/>
              </a:lnSpc>
            </a:pPr>
            <a:r>
              <a:rPr lang="en-US" altLang="zh-CN" sz="2100" b="1" kern="100" dirty="0">
                <a:latin typeface="+mj-lt"/>
                <a:cs typeface="Times New Roman" panose="02020603050405020304" pitchFamily="18" charset="0"/>
              </a:rPr>
              <a:t>Development and implementation of livestock insurance and compensation scheme</a:t>
            </a:r>
            <a:endParaRPr lang="en-US" altLang="zh-CN" sz="2100" b="1" kern="100" dirty="0">
              <a:latin typeface="+mj-lt"/>
              <a:cs typeface="Times New Roman" panose="02020603050405020304" pitchFamily="18" charset="0"/>
            </a:endParaRPr>
          </a:p>
        </p:txBody>
      </p:sp>
      <p:pic>
        <p:nvPicPr>
          <p:cNvPr id="19"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90977" y="3850846"/>
            <a:ext cx="3458459" cy="2305639"/>
          </a:xfrm>
          <a:prstGeom prst="rect">
            <a:avLst/>
          </a:prstGeom>
          <a:ln>
            <a:noFill/>
          </a:ln>
          <a:effectLst>
            <a:outerShdw blurRad="190500" algn="tl" rotWithShape="0">
              <a:srgbClr val="000000">
                <a:alpha val="70000"/>
              </a:srgbClr>
            </a:outerShdw>
          </a:effectLst>
        </p:spPr>
      </p:pic>
      <p:pic>
        <p:nvPicPr>
          <p:cNvPr id="20"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943" y="1211738"/>
            <a:ext cx="3077505" cy="230563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4333" y="0"/>
            <a:ext cx="10515600" cy="1325563"/>
          </a:xfrm>
          <a:noFill/>
          <a:ln>
            <a:noFill/>
          </a:ln>
        </p:spPr>
        <p:txBody>
          <a:bodyPr spcFirstLastPara="1" wrap="square" lIns="91425" tIns="45700" rIns="91425" bIns="45700" anchor="ctr" anchorCtr="0">
            <a:normAutofit/>
          </a:bodyPr>
          <a:lstStyle/>
          <a:p>
            <a:pPr>
              <a:buSzPts val="4400"/>
            </a:pPr>
            <a:r>
              <a:rPr lang="en-US" altLang="zh-CN" sz="3200" dirty="0"/>
              <a:t>Overview on snow leopard status</a:t>
            </a:r>
            <a:r>
              <a:rPr lang="zh-CN" altLang="en-US" sz="3200" dirty="0"/>
              <a:t> </a:t>
            </a:r>
            <a:r>
              <a:rPr lang="en-US" altLang="zh-CN" sz="3200" dirty="0"/>
              <a:t>in China</a:t>
            </a:r>
            <a:endParaRPr lang="zh-CN" altLang="en-US" sz="3200" dirty="0"/>
          </a:p>
        </p:txBody>
      </p:sp>
      <p:sp>
        <p:nvSpPr>
          <p:cNvPr id="3" name="文本占位符 2"/>
          <p:cNvSpPr>
            <a:spLocks noGrp="1"/>
          </p:cNvSpPr>
          <p:nvPr>
            <p:ph type="body" idx="1"/>
          </p:nvPr>
        </p:nvSpPr>
        <p:spPr>
          <a:xfrm>
            <a:off x="6351270" y="1325880"/>
            <a:ext cx="5340350" cy="5353685"/>
          </a:xfrm>
        </p:spPr>
        <p:txBody>
          <a:bodyPr>
            <a:normAutofit/>
          </a:bodyPr>
          <a:lstStyle/>
          <a:p>
            <a:pPr>
              <a:lnSpc>
                <a:spcPct val="150000"/>
              </a:lnSpc>
            </a:pPr>
            <a:r>
              <a:rPr kumimoji="1" lang="en-US" altLang="zh-CN" sz="1800" dirty="0"/>
              <a:t>As the most important snow leopard range</a:t>
            </a:r>
            <a:r>
              <a:rPr kumimoji="1" lang="zh-CN" altLang="en-US" sz="1800" dirty="0"/>
              <a:t> </a:t>
            </a:r>
            <a:r>
              <a:rPr kumimoji="1" lang="en-US" altLang="zh-CN" sz="1800" dirty="0"/>
              <a:t>country, China contains as much </a:t>
            </a:r>
            <a:r>
              <a:rPr kumimoji="1" lang="en-US" altLang="zh-CN" sz="1800" dirty="0">
                <a:solidFill>
                  <a:schemeClr val="accent5"/>
                </a:solidFill>
              </a:rPr>
              <a:t>as 60% of the</a:t>
            </a:r>
            <a:r>
              <a:rPr kumimoji="1" lang="zh-CN" altLang="en-US" sz="1800" dirty="0">
                <a:solidFill>
                  <a:schemeClr val="accent5"/>
                </a:solidFill>
              </a:rPr>
              <a:t> </a:t>
            </a:r>
            <a:r>
              <a:rPr kumimoji="1" lang="en-US" altLang="zh-CN" sz="1800" dirty="0">
                <a:solidFill>
                  <a:schemeClr val="accent5"/>
                </a:solidFill>
              </a:rPr>
              <a:t>potential habitat </a:t>
            </a:r>
            <a:r>
              <a:rPr kumimoji="1" lang="en-US" altLang="zh-CN" sz="1800" dirty="0"/>
              <a:t>(McCarthy and </a:t>
            </a:r>
            <a:r>
              <a:rPr kumimoji="1" lang="en-US" altLang="zh-CN" sz="1800" dirty="0" err="1"/>
              <a:t>Chapron</a:t>
            </a:r>
            <a:r>
              <a:rPr kumimoji="1" lang="en-US" altLang="zh-CN" sz="1800" dirty="0"/>
              <a:t>, 2003),and </a:t>
            </a:r>
            <a:r>
              <a:rPr kumimoji="1" lang="en-US" altLang="zh-CN" sz="1800" dirty="0">
                <a:solidFill>
                  <a:schemeClr val="accent5"/>
                </a:solidFill>
              </a:rPr>
              <a:t>approximately 60% of the global population</a:t>
            </a:r>
            <a:r>
              <a:rPr kumimoji="1" lang="zh-CN" altLang="en-US" sz="1800" dirty="0">
                <a:solidFill>
                  <a:schemeClr val="accent5"/>
                </a:solidFill>
              </a:rPr>
              <a:t> </a:t>
            </a:r>
            <a:r>
              <a:rPr kumimoji="1" lang="en-US" altLang="zh-CN" sz="1800" dirty="0">
                <a:solidFill>
                  <a:schemeClr val="accent5"/>
                </a:solidFill>
              </a:rPr>
              <a:t>of snow leopard </a:t>
            </a:r>
            <a:r>
              <a:rPr kumimoji="1" lang="en-US" altLang="zh-CN" sz="1800" dirty="0"/>
              <a:t>(Riordan and Shi, 2016). </a:t>
            </a:r>
            <a:endParaRPr kumimoji="1" lang="en-US" altLang="zh-CN" sz="1800" dirty="0"/>
          </a:p>
          <a:p>
            <a:pPr>
              <a:lnSpc>
                <a:spcPct val="150000"/>
              </a:lnSpc>
            </a:pPr>
            <a:r>
              <a:rPr kumimoji="1" lang="en-US" altLang="zh-CN" sz="1800" dirty="0">
                <a:solidFill>
                  <a:schemeClr val="accent5"/>
                </a:solidFill>
              </a:rPr>
              <a:t>An estimated</a:t>
            </a:r>
            <a:r>
              <a:rPr kumimoji="1" lang="zh-CN" altLang="en-US" sz="1800" dirty="0">
                <a:solidFill>
                  <a:schemeClr val="accent5"/>
                </a:solidFill>
              </a:rPr>
              <a:t> </a:t>
            </a:r>
            <a:r>
              <a:rPr kumimoji="1" lang="en-US" altLang="zh-CN" sz="1800" dirty="0">
                <a:solidFill>
                  <a:schemeClr val="accent5"/>
                </a:solidFill>
              </a:rPr>
              <a:t>4500 individuals inhabit over 1.7million km</a:t>
            </a:r>
            <a:r>
              <a:rPr kumimoji="1" lang="en-US" altLang="zh-CN" sz="1800" baseline="30000" dirty="0">
                <a:solidFill>
                  <a:schemeClr val="accent5"/>
                </a:solidFill>
              </a:rPr>
              <a:t>2</a:t>
            </a:r>
            <a:r>
              <a:rPr kumimoji="1" lang="en-US" altLang="zh-CN" sz="1800" dirty="0">
                <a:solidFill>
                  <a:schemeClr val="accent5"/>
                </a:solidFill>
              </a:rPr>
              <a:t> </a:t>
            </a:r>
            <a:r>
              <a:rPr kumimoji="1" lang="en-US" altLang="zh-CN" sz="1800" dirty="0"/>
              <a:t>of suitable habitat, which includes</a:t>
            </a:r>
            <a:r>
              <a:rPr kumimoji="1" lang="zh-CN" altLang="en-US" sz="1800" dirty="0"/>
              <a:t> </a:t>
            </a:r>
            <a:r>
              <a:rPr kumimoji="1" lang="en-US" altLang="zh-CN" sz="1800" dirty="0"/>
              <a:t>numerous mountain ranges across </a:t>
            </a:r>
            <a:r>
              <a:rPr kumimoji="1" lang="en-US" altLang="zh-CN" sz="1800" dirty="0">
                <a:solidFill>
                  <a:schemeClr val="accent5"/>
                </a:solidFill>
              </a:rPr>
              <a:t>8 provinces </a:t>
            </a:r>
            <a:r>
              <a:rPr kumimoji="1" lang="en-US" altLang="zh-CN" sz="1800" dirty="0"/>
              <a:t>in</a:t>
            </a:r>
            <a:r>
              <a:rPr kumimoji="1" lang="zh-CN" altLang="en-US" sz="1800" dirty="0"/>
              <a:t> </a:t>
            </a:r>
            <a:r>
              <a:rPr kumimoji="1" lang="en-US" altLang="zh-CN" sz="1800" dirty="0"/>
              <a:t>West and</a:t>
            </a:r>
            <a:r>
              <a:rPr kumimoji="1" lang="zh-CN" altLang="en-US" sz="1800" dirty="0"/>
              <a:t> </a:t>
            </a:r>
            <a:r>
              <a:rPr kumimoji="1" lang="en-US" altLang="zh-CN" sz="1800" dirty="0"/>
              <a:t>Central China. </a:t>
            </a:r>
            <a:r>
              <a:rPr kumimoji="1" lang="zh-CN" altLang="en-US" sz="1800" dirty="0"/>
              <a:t> </a:t>
            </a:r>
            <a:r>
              <a:rPr kumimoji="1" lang="en-US" altLang="zh-CN" sz="1800" dirty="0"/>
              <a:t>(</a:t>
            </a:r>
            <a:r>
              <a:rPr kumimoji="1" lang="en-US" altLang="zh-CN" sz="1800" dirty="0">
                <a:sym typeface="+mn-ea"/>
              </a:rPr>
              <a:t>Riordan and Shi, 2016; </a:t>
            </a:r>
            <a:r>
              <a:rPr kumimoji="1" lang="en-US" altLang="zh-CN" sz="1800" dirty="0"/>
              <a:t>Shi</a:t>
            </a:r>
            <a:r>
              <a:rPr kumimoji="1" lang="zh-CN" altLang="en-US" sz="1800" dirty="0"/>
              <a:t> </a:t>
            </a:r>
            <a:r>
              <a:rPr kumimoji="1" lang="en-US" altLang="zh-CN" sz="1800" i="1" dirty="0"/>
              <a:t>et</a:t>
            </a:r>
            <a:r>
              <a:rPr kumimoji="1" lang="zh-CN" altLang="en-US" sz="1800" i="1" dirty="0"/>
              <a:t> </a:t>
            </a:r>
            <a:r>
              <a:rPr kumimoji="1" lang="en-US" altLang="zh-CN" sz="1800" i="1" dirty="0"/>
              <a:t>al.</a:t>
            </a:r>
            <a:r>
              <a:rPr kumimoji="1" lang="zh-CN" altLang="en-US" sz="1800" i="1" dirty="0"/>
              <a:t> </a:t>
            </a:r>
            <a:r>
              <a:rPr kumimoji="1" lang="en-US" altLang="zh-CN" sz="1800" dirty="0"/>
              <a:t>2024).</a:t>
            </a:r>
            <a:r>
              <a:rPr kumimoji="1" lang="zh-CN" altLang="en-US" sz="1800" dirty="0"/>
              <a:t> </a:t>
            </a:r>
            <a:endParaRPr kumimoji="1" lang="en-US" altLang="zh-CN" sz="1800" dirty="0"/>
          </a:p>
          <a:p>
            <a:pPr>
              <a:lnSpc>
                <a:spcPct val="150000"/>
              </a:lnSpc>
            </a:pPr>
            <a:endParaRPr kumimoji="1" lang="zh-CN" altLang="en-US" sz="1800" dirty="0">
              <a:solidFill>
                <a:schemeClr val="accent5"/>
              </a:solidFill>
            </a:endParaRPr>
          </a:p>
        </p:txBody>
      </p:sp>
      <p:pic>
        <p:nvPicPr>
          <p:cNvPr id="4" name="image5.jpeg"/>
          <p:cNvPicPr>
            <a:picLocks noChangeAspect="1"/>
          </p:cNvPicPr>
          <p:nvPr/>
        </p:nvPicPr>
        <p:blipFill>
          <a:blip r:embed="rId1" cstate="print"/>
          <a:stretch>
            <a:fillRect/>
          </a:stretch>
        </p:blipFill>
        <p:spPr>
          <a:xfrm>
            <a:off x="0" y="1456006"/>
            <a:ext cx="6172483" cy="42418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861" y="1015468"/>
            <a:ext cx="10618277" cy="1429622"/>
          </a:xfrm>
          <a:prstGeom prst="rect">
            <a:avLst/>
          </a:prstGeom>
          <a:noFill/>
        </p:spPr>
        <p:txBody>
          <a:bodyPr wrap="square" rtlCol="0">
            <a:spAutoFit/>
          </a:bodyPr>
          <a:lstStyle/>
          <a:p>
            <a:pPr>
              <a:lnSpc>
                <a:spcPct val="150000"/>
              </a:lnSpc>
            </a:pPr>
            <a:r>
              <a:rPr lang="en-US" altLang="zh-CN" sz="2000" b="1" dirty="0">
                <a:latin typeface="Calibri" panose="020F0502020204030204" pitchFamily="34" charset="0"/>
                <a:cs typeface="Calibri" panose="020F0502020204030204" pitchFamily="34" charset="0"/>
              </a:rPr>
              <a:t>Capacity Building: </a:t>
            </a:r>
            <a:r>
              <a:rPr lang="en-US" altLang="zh-CN" sz="2000" dirty="0">
                <a:latin typeface="Calibri" panose="020F0502020204030204" pitchFamily="34" charset="0"/>
                <a:cs typeface="Calibri" panose="020F0502020204030204" pitchFamily="34" charset="0"/>
              </a:rPr>
              <a:t>Conducting snow leopard survey and conservation trainings for  over 1600 front-line staffs in Qinghai, Xinjiang, Gansu, Sichuan,</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Ningxia,</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Inner</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Mongolia and Tibet, </a:t>
            </a:r>
            <a:r>
              <a:rPr lang="en-US" altLang="zh-CN" sz="2000" i="1" dirty="0">
                <a:latin typeface="Calibri" panose="020F0502020204030204" pitchFamily="34" charset="0"/>
                <a:cs typeface="Calibri" panose="020F0502020204030204" pitchFamily="34" charset="0"/>
              </a:rPr>
              <a:t>etc</a:t>
            </a:r>
            <a:r>
              <a:rPr lang="en-US" altLang="zh-CN" sz="2000" dirty="0">
                <a:latin typeface="Calibri" panose="020F0502020204030204" pitchFamily="34" charset="0"/>
                <a:cs typeface="Calibri" panose="020F0502020204030204" pitchFamily="34" charset="0"/>
              </a:rPr>
              <a:t>. during</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last</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five</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years. </a:t>
            </a:r>
            <a:r>
              <a:rPr lang="en-US" altLang="zh-CN" sz="2000" dirty="0">
                <a:solidFill>
                  <a:schemeClr val="accent5"/>
                </a:solidFill>
                <a:latin typeface="Calibri" panose="020F0502020204030204" pitchFamily="34" charset="0"/>
                <a:cs typeface="Calibri" panose="020F0502020204030204" pitchFamily="34" charset="0"/>
              </a:rPr>
              <a:t>Institutional and local community based training, major focus by state </a:t>
            </a:r>
            <a:r>
              <a:rPr lang="en-US" altLang="zh-CN" sz="2000" dirty="0" err="1">
                <a:solidFill>
                  <a:schemeClr val="accent5"/>
                </a:solidFill>
                <a:latin typeface="Calibri" panose="020F0502020204030204" pitchFamily="34" charset="0"/>
                <a:cs typeface="Calibri" panose="020F0502020204030204" pitchFamily="34" charset="0"/>
              </a:rPr>
              <a:t>administartion</a:t>
            </a:r>
            <a:r>
              <a:rPr lang="en-US" altLang="zh-CN" sz="2000" dirty="0">
                <a:solidFill>
                  <a:schemeClr val="accent5"/>
                </a:solidFill>
                <a:latin typeface="Calibri" panose="020F0502020204030204" pitchFamily="34" charset="0"/>
                <a:cs typeface="Calibri" panose="020F0502020204030204" pitchFamily="34" charset="0"/>
              </a:rPr>
              <a:t> </a:t>
            </a:r>
            <a:endParaRPr lang="en-US" altLang="zh-CN" sz="1600" b="1" dirty="0">
              <a:solidFill>
                <a:schemeClr val="accent5"/>
              </a:solidFill>
              <a:latin typeface="Calibri" panose="020F0502020204030204" pitchFamily="34" charset="0"/>
              <a:cs typeface="Calibri" panose="020F0502020204030204" pitchFamily="34" charset="0"/>
            </a:endParaRPr>
          </a:p>
        </p:txBody>
      </p:sp>
      <p:pic>
        <p:nvPicPr>
          <p:cNvPr id="9" name="内容占位符 3" descr="P6030298.JP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4411575" y="2467404"/>
            <a:ext cx="2807609" cy="2041898"/>
          </a:xfrm>
          <a:prstGeom prst="rect">
            <a:avLst/>
          </a:prstGeom>
        </p:spPr>
      </p:pic>
      <p:pic>
        <p:nvPicPr>
          <p:cNvPr id="11" name="Picture 10" descr="C:\Users\asus\Desktop\2014简讯所用照片\雪豹保护国际研讨会-5月.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1577" y="4509302"/>
            <a:ext cx="2831672" cy="2223412"/>
          </a:xfrm>
          <a:prstGeom prst="rect">
            <a:avLst/>
          </a:prstGeom>
          <a:noFill/>
          <a:ln>
            <a:noFill/>
          </a:ln>
        </p:spPr>
      </p:pic>
      <p:pic>
        <p:nvPicPr>
          <p:cNvPr id="12" name="Picture 11" descr="IMG_1250"/>
          <p:cNvPicPr>
            <a:picLocks noChangeAspect="1" noChangeArrowheads="1"/>
          </p:cNvPicPr>
          <p:nvPr/>
        </p:nvPicPr>
        <p:blipFill>
          <a:blip r:embed="rId3" cstate="print">
            <a:extLst>
              <a:ext uri="{28A0092B-C50C-407E-A947-70E740481C1C}">
                <a14:useLocalDpi xmlns:a14="http://schemas.microsoft.com/office/drawing/2010/main" val="0"/>
              </a:ext>
            </a:extLst>
          </a:blip>
          <a:srcRect r="2432"/>
          <a:stretch>
            <a:fillRect/>
          </a:stretch>
        </p:blipFill>
        <p:spPr bwMode="auto">
          <a:xfrm>
            <a:off x="820492" y="2449903"/>
            <a:ext cx="3014001" cy="20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G_48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492" y="4509303"/>
            <a:ext cx="3014000" cy="212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p:nvPr/>
        </p:nvSpPr>
        <p:spPr>
          <a:xfrm>
            <a:off x="312821" y="224944"/>
            <a:ext cx="10515600" cy="518988"/>
          </a:xfrm>
          <a:prstGeom prst="rect">
            <a:avLst/>
          </a:prstGeom>
        </p:spPr>
        <p:txBody>
          <a:bodyPr/>
          <a:lstStyle>
            <a:defPPr marR="0" lvl="0" algn="l" rtl="0">
              <a:lnSpc>
                <a:spcPct val="100000"/>
              </a:lnSpc>
              <a:spcBef>
                <a:spcPts val="0"/>
              </a:spcBef>
              <a:spcAft>
                <a:spcPts val="0"/>
              </a:spcAft>
              <a:defRPr/>
            </a:defPPr>
            <a:lvl1pPr defTabSz="914400" eaLnBrk="1" latinLnBrk="0" hangingPunct="1">
              <a:lnSpc>
                <a:spcPct val="90000"/>
              </a:lnSpc>
              <a:spcBef>
                <a:spcPct val="0"/>
              </a:spcBef>
              <a:buNone/>
              <a:defRPr sz="3200" kern="1200">
                <a:solidFill>
                  <a:schemeClr val="tx1"/>
                </a:solidFill>
                <a:latin typeface="Calibri" panose="020F0502020204030204" pitchFamily="34" charset="0"/>
                <a:ea typeface="+mj-ea"/>
                <a:cs typeface="Calibri" panose="020F0502020204030204" pitchFamily="34" charset="0"/>
              </a:defRPr>
            </a:lvl1pPr>
          </a:lstStyle>
          <a:p>
            <a:r>
              <a:rPr lang="en-US" dirty="0"/>
              <a:t>Community-based conservation initiatives</a:t>
            </a:r>
            <a:endParaRPr lang="en-IN" dirty="0"/>
          </a:p>
        </p:txBody>
      </p:sp>
      <p:pic>
        <p:nvPicPr>
          <p:cNvPr id="3" name="Picture 2"/>
          <p:cNvPicPr>
            <a:picLocks noChangeAspect="1"/>
          </p:cNvPicPr>
          <p:nvPr/>
        </p:nvPicPr>
        <p:blipFill rotWithShape="1">
          <a:blip r:embed="rId5"/>
          <a:srcRect r="3238"/>
          <a:stretch>
            <a:fillRect/>
          </a:stretch>
        </p:blipFill>
        <p:spPr>
          <a:xfrm>
            <a:off x="7772205" y="2449903"/>
            <a:ext cx="3336325" cy="2007989"/>
          </a:xfrm>
          <a:prstGeom prst="rect">
            <a:avLst/>
          </a:prstGeom>
        </p:spPr>
      </p:pic>
      <p:pic>
        <p:nvPicPr>
          <p:cNvPr id="5" name="Picture 7" descr="IMG_08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207" y="4445939"/>
            <a:ext cx="3336324" cy="222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7" name="Picture 6" descr="A diagram of a company&#10;&#10;Description automatically generated"/>
          <p:cNvPicPr>
            <a:picLocks noChangeAspect="1"/>
          </p:cNvPicPr>
          <p:nvPr/>
        </p:nvPicPr>
        <p:blipFill>
          <a:blip r:embed="rId1"/>
          <a:stretch>
            <a:fillRect/>
          </a:stretch>
        </p:blipFill>
        <p:spPr>
          <a:xfrm>
            <a:off x="2321263" y="2040726"/>
            <a:ext cx="3508037" cy="3429000"/>
          </a:xfrm>
          <a:prstGeom prst="rect">
            <a:avLst/>
          </a:prstGeom>
        </p:spPr>
      </p:pic>
      <p:sp>
        <p:nvSpPr>
          <p:cNvPr id="134" name="Google Shape;134;p10"/>
          <p:cNvSpPr txBox="1">
            <a:spLocks noGrp="1"/>
          </p:cNvSpPr>
          <p:nvPr>
            <p:ph type="title"/>
          </p:nvPr>
        </p:nvSpPr>
        <p:spPr>
          <a:xfrm>
            <a:off x="0" y="-4887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a:t>Management &amp; monitoring of disease systems</a:t>
            </a:r>
            <a:endParaRPr sz="4000" dirty="0"/>
          </a:p>
        </p:txBody>
      </p:sp>
      <p:sp>
        <p:nvSpPr>
          <p:cNvPr id="135" name="Google Shape;135;p10"/>
          <p:cNvSpPr txBox="1">
            <a:spLocks noGrp="1"/>
          </p:cNvSpPr>
          <p:nvPr>
            <p:ph type="body" idx="1"/>
          </p:nvPr>
        </p:nvSpPr>
        <p:spPr>
          <a:xfrm>
            <a:off x="5829300" y="1568980"/>
            <a:ext cx="6185428" cy="4620330"/>
          </a:xfrm>
          <a:prstGeom prst="rect">
            <a:avLst/>
          </a:prstGeom>
          <a:noFill/>
          <a:ln>
            <a:noFill/>
          </a:ln>
        </p:spPr>
        <p:txBody>
          <a:bodyPr spcFirstLastPara="1" wrap="square" lIns="91425" tIns="45700" rIns="91425" bIns="45700" anchor="t" anchorCtr="0">
            <a:normAutofit fontScale="92500"/>
          </a:bodyPr>
          <a:lstStyle/>
          <a:p>
            <a:pPr marL="228600" lvl="0" indent="-228600">
              <a:spcBef>
                <a:spcPts val="0"/>
              </a:spcBef>
              <a:buSzPts val="2800"/>
            </a:pPr>
            <a:endParaRPr lang="en-US" sz="1400" dirty="0"/>
          </a:p>
          <a:p>
            <a:pPr marL="228600" lvl="0" indent="-228600">
              <a:spcBef>
                <a:spcPts val="0"/>
              </a:spcBef>
              <a:buSzPts val="2800"/>
            </a:pPr>
            <a:endParaRPr lang="en-US" sz="1400" dirty="0"/>
          </a:p>
          <a:p>
            <a:pPr marL="228600" lvl="0" indent="-228600">
              <a:lnSpc>
                <a:spcPct val="160000"/>
              </a:lnSpc>
              <a:spcBef>
                <a:spcPts val="0"/>
              </a:spcBef>
              <a:buSzPts val="2800"/>
            </a:pPr>
            <a:r>
              <a:rPr lang="en-US" sz="1600" dirty="0"/>
              <a:t>The routine monitoring of diseases </a:t>
            </a:r>
            <a:r>
              <a:rPr lang="en-US" sz="1600" dirty="0">
                <a:solidFill>
                  <a:schemeClr val="accent5"/>
                </a:solidFill>
              </a:rPr>
              <a:t>mainly 742 national level monitoring stations</a:t>
            </a:r>
            <a:r>
              <a:rPr lang="en-US" sz="1600" dirty="0"/>
              <a:t>, with the National Forestry and Grassland Administration Monitoring Station located in Shenyang; The main disease monitoring countries arrange research topics and funds annually to collaborate with research institutes to carry out specialized research.</a:t>
            </a:r>
            <a:endParaRPr lang="en-US" sz="1600" dirty="0"/>
          </a:p>
          <a:p>
            <a:pPr marL="0" lvl="0" indent="0">
              <a:lnSpc>
                <a:spcPct val="160000"/>
              </a:lnSpc>
              <a:spcBef>
                <a:spcPts val="0"/>
              </a:spcBef>
              <a:buSzPts val="2800"/>
              <a:buNone/>
            </a:pPr>
            <a:endParaRPr lang="en-US" sz="1600" dirty="0"/>
          </a:p>
          <a:p>
            <a:pPr marL="228600" lvl="0" indent="-228600">
              <a:lnSpc>
                <a:spcPct val="160000"/>
              </a:lnSpc>
              <a:spcBef>
                <a:spcPts val="0"/>
              </a:spcBef>
              <a:buSzPts val="2800"/>
            </a:pPr>
            <a:r>
              <a:rPr lang="en-US" sz="1600" dirty="0"/>
              <a:t> During the 13th Five Year Plan period, six major national projects were implemented in the field of wild animal disease monitoring, with a cumulative investment of </a:t>
            </a:r>
            <a:r>
              <a:rPr lang="en-US" sz="1600" dirty="0">
                <a:solidFill>
                  <a:schemeClr val="accent5"/>
                </a:solidFill>
              </a:rPr>
              <a:t>nearly 100 million yuan</a:t>
            </a:r>
            <a:r>
              <a:rPr lang="en-US" sz="1600" dirty="0"/>
              <a:t>. The </a:t>
            </a:r>
            <a:r>
              <a:rPr lang="en-US" sz="1600" dirty="0">
                <a:solidFill>
                  <a:schemeClr val="accent5"/>
                </a:solidFill>
              </a:rPr>
              <a:t>National Innovation Alliance for Wild Animal Disease Monitoring </a:t>
            </a:r>
            <a:r>
              <a:rPr lang="en-US" sz="1600" dirty="0"/>
              <a:t>under the National Forestry and Grassland Administration was established.</a:t>
            </a:r>
            <a:endParaRPr lang="en-US" sz="1600" dirty="0"/>
          </a:p>
          <a:p>
            <a:pPr marL="228600" lvl="0" indent="-228600" algn="l" rtl="0">
              <a:lnSpc>
                <a:spcPct val="90000"/>
              </a:lnSpc>
              <a:spcBef>
                <a:spcPts val="0"/>
              </a:spcBef>
              <a:spcAft>
                <a:spcPts val="0"/>
              </a:spcAft>
              <a:buClr>
                <a:schemeClr val="dk1"/>
              </a:buClr>
              <a:buSzPts val="2800"/>
              <a:buChar char="•"/>
            </a:pPr>
            <a:endParaRPr sz="1400" dirty="0"/>
          </a:p>
        </p:txBody>
      </p:sp>
      <p:pic>
        <p:nvPicPr>
          <p:cNvPr id="5" name="Picture 4" descr="A group of deer lying on grass&#10;&#10;Description automatically generated"/>
          <p:cNvPicPr>
            <a:picLocks noChangeAspect="1"/>
          </p:cNvPicPr>
          <p:nvPr/>
        </p:nvPicPr>
        <p:blipFill>
          <a:blip r:embed="rId2"/>
          <a:stretch>
            <a:fillRect/>
          </a:stretch>
        </p:blipFill>
        <p:spPr>
          <a:xfrm>
            <a:off x="137886" y="1178802"/>
            <a:ext cx="3365895" cy="1839558"/>
          </a:xfrm>
          <a:prstGeom prst="rect">
            <a:avLst/>
          </a:prstGeom>
        </p:spPr>
      </p:pic>
      <p:sp>
        <p:nvSpPr>
          <p:cNvPr id="10" name="TextBox 9"/>
          <p:cNvSpPr txBox="1"/>
          <p:nvPr/>
        </p:nvSpPr>
        <p:spPr>
          <a:xfrm>
            <a:off x="2824993" y="5572140"/>
            <a:ext cx="3156625" cy="738664"/>
          </a:xfrm>
          <a:prstGeom prst="rect">
            <a:avLst/>
          </a:prstGeom>
          <a:noFill/>
        </p:spPr>
        <p:txBody>
          <a:bodyPr wrap="square" rtlCol="0">
            <a:spAutoFit/>
          </a:bodyPr>
          <a:lstStyle/>
          <a:p>
            <a:r>
              <a:rPr lang="en-US" altLang="zh-CN" dirty="0">
                <a:solidFill>
                  <a:srgbClr val="407600"/>
                </a:solidFill>
                <a:latin typeface="FZHTK--GBK1-0"/>
              </a:rPr>
              <a:t>National Terrestrial Wildlife zoonotic disease monitoring and prevention system flowchart</a:t>
            </a:r>
            <a:endParaRPr lang="en-US" altLang="zh-CN" b="0" i="0" dirty="0">
              <a:solidFill>
                <a:srgbClr val="407600"/>
              </a:solidFill>
              <a:effectLst/>
              <a:latin typeface="FZHTK--GBK1-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9" y="3018360"/>
            <a:ext cx="2478612" cy="3249090"/>
          </a:xfrm>
          <a:prstGeom prst="rect">
            <a:avLst/>
          </a:prstGeom>
        </p:spPr>
      </p:pic>
      <p:sp>
        <p:nvSpPr>
          <p:cNvPr id="3" name="TextBox 2"/>
          <p:cNvSpPr txBox="1"/>
          <p:nvPr/>
        </p:nvSpPr>
        <p:spPr>
          <a:xfrm>
            <a:off x="0" y="6408520"/>
            <a:ext cx="2839112" cy="307777"/>
          </a:xfrm>
          <a:prstGeom prst="rect">
            <a:avLst/>
          </a:prstGeom>
          <a:noFill/>
        </p:spPr>
        <p:txBody>
          <a:bodyPr wrap="square" rtlCol="0">
            <a:spAutoFit/>
          </a:bodyPr>
          <a:lstStyle/>
          <a:p>
            <a:r>
              <a:rPr lang="en-US" altLang="zh-CN" dirty="0">
                <a:solidFill>
                  <a:srgbClr val="407600"/>
                </a:solidFill>
                <a:latin typeface="FZHTK--GBK1-0"/>
              </a:rPr>
              <a:t>Measure for quarantine of wildlife</a:t>
            </a:r>
            <a:endParaRPr lang="en-US" altLang="zh-CN" b="0" i="0" dirty="0">
              <a:solidFill>
                <a:srgbClr val="407600"/>
              </a:solidFill>
              <a:effectLst/>
              <a:latin typeface="FZHTK--GBK1-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0"/>
            <a:ext cx="13455316" cy="1325563"/>
          </a:xfrm>
        </p:spPr>
        <p:txBody>
          <a:bodyPr>
            <a:normAutofit/>
          </a:bodyPr>
          <a:lstStyle/>
          <a:p>
            <a:r>
              <a:rPr lang="en-US" sz="3200" dirty="0"/>
              <a:t>Status of national wildlife laws and enforcement</a:t>
            </a:r>
            <a:endParaRPr lang="en-US" sz="3200" dirty="0"/>
          </a:p>
        </p:txBody>
      </p:sp>
      <p:sp>
        <p:nvSpPr>
          <p:cNvPr id="3" name="Content Placeholder 2"/>
          <p:cNvSpPr>
            <a:spLocks noGrp="1"/>
          </p:cNvSpPr>
          <p:nvPr>
            <p:ph idx="1"/>
          </p:nvPr>
        </p:nvSpPr>
        <p:spPr>
          <a:xfrm>
            <a:off x="240631" y="844016"/>
            <a:ext cx="11251457" cy="5676874"/>
          </a:xfrm>
        </p:spPr>
        <p:txBody>
          <a:bodyPr>
            <a:noAutofit/>
          </a:bodyPr>
          <a:lstStyle/>
          <a:p>
            <a:pPr>
              <a:lnSpc>
                <a:spcPct val="160000"/>
              </a:lnSpc>
            </a:pPr>
            <a:r>
              <a:rPr lang="en-US" sz="1400" dirty="0"/>
              <a:t>The </a:t>
            </a:r>
            <a:r>
              <a:rPr lang="en-US" altLang="zh-CN" sz="1400" dirty="0">
                <a:solidFill>
                  <a:schemeClr val="accent5"/>
                </a:solidFill>
              </a:rPr>
              <a:t>National</a:t>
            </a:r>
            <a:r>
              <a:rPr lang="zh-CN" altLang="en-US" sz="1400" dirty="0">
                <a:solidFill>
                  <a:schemeClr val="accent5"/>
                </a:solidFill>
              </a:rPr>
              <a:t> </a:t>
            </a:r>
            <a:r>
              <a:rPr lang="en-US" sz="1400" dirty="0">
                <a:solidFill>
                  <a:schemeClr val="accent5"/>
                </a:solidFill>
              </a:rPr>
              <a:t>Wildlife Protection Law </a:t>
            </a:r>
            <a:r>
              <a:rPr lang="en-US" sz="1400" dirty="0"/>
              <a:t>has been revised in 2016. The Law prohibits </a:t>
            </a:r>
            <a:r>
              <a:rPr lang="en-US" altLang="zh-CN" sz="1400" dirty="0"/>
              <a:t>hunt, capture or kill wild animals under national major conservation, including snow leopard </a:t>
            </a:r>
            <a:r>
              <a:rPr lang="en-US" altLang="zh-CN" sz="1400" dirty="0">
                <a:solidFill>
                  <a:srgbClr val="FF0000"/>
                </a:solidFill>
              </a:rPr>
              <a:t>(</a:t>
            </a:r>
            <a:r>
              <a:rPr lang="en-US" altLang="zh-CN" sz="1400" dirty="0" err="1">
                <a:solidFill>
                  <a:srgbClr val="FF0000"/>
                </a:solidFill>
              </a:rPr>
              <a:t>ClassⅠ</a:t>
            </a:r>
            <a:r>
              <a:rPr lang="en-US" altLang="zh-CN" sz="1400" dirty="0">
                <a:solidFill>
                  <a:srgbClr val="FF0000"/>
                </a:solidFill>
              </a:rPr>
              <a:t>) </a:t>
            </a:r>
            <a:r>
              <a:rPr lang="en-US" altLang="zh-CN" sz="1400" dirty="0"/>
              <a:t>and their</a:t>
            </a:r>
            <a:r>
              <a:rPr lang="zh-CN" altLang="en-US" sz="1400" dirty="0"/>
              <a:t> </a:t>
            </a:r>
            <a:r>
              <a:rPr lang="en-US" altLang="zh-CN" sz="1400" dirty="0"/>
              <a:t>preys</a:t>
            </a:r>
            <a:r>
              <a:rPr lang="zh-CN" altLang="en-US" sz="1400" dirty="0"/>
              <a:t> </a:t>
            </a:r>
            <a:r>
              <a:rPr lang="en-US" altLang="zh-CN" sz="1400" dirty="0"/>
              <a:t>such</a:t>
            </a:r>
            <a:r>
              <a:rPr lang="zh-CN" altLang="en-US" sz="1400" dirty="0"/>
              <a:t> </a:t>
            </a:r>
            <a:r>
              <a:rPr lang="en-US" altLang="zh-CN" sz="1400" dirty="0"/>
              <a:t>as</a:t>
            </a:r>
            <a:r>
              <a:rPr lang="zh-CN" altLang="en-US" sz="1400" dirty="0"/>
              <a:t> </a:t>
            </a:r>
            <a:r>
              <a:rPr lang="en-US" altLang="zh-CN" sz="1400" dirty="0"/>
              <a:t>blue sheep, </a:t>
            </a:r>
            <a:r>
              <a:rPr lang="en-US" altLang="zh-CN" sz="1400" dirty="0" err="1"/>
              <a:t>siberian</a:t>
            </a:r>
            <a:r>
              <a:rPr lang="en-US" altLang="zh-CN" sz="1400" dirty="0"/>
              <a:t> ibex  </a:t>
            </a:r>
            <a:r>
              <a:rPr lang="en-US" altLang="zh-CN" sz="1400" dirty="0">
                <a:solidFill>
                  <a:srgbClr val="FF0000"/>
                </a:solidFill>
              </a:rPr>
              <a:t>(</a:t>
            </a:r>
            <a:r>
              <a:rPr lang="en-US" altLang="zh-CN" sz="1400" dirty="0" err="1">
                <a:solidFill>
                  <a:srgbClr val="FF0000"/>
                </a:solidFill>
              </a:rPr>
              <a:t>ClassⅡ</a:t>
            </a:r>
            <a:r>
              <a:rPr lang="zh-CN" altLang="en-US" sz="1400" dirty="0">
                <a:solidFill>
                  <a:srgbClr val="FF0000"/>
                </a:solidFill>
              </a:rPr>
              <a:t>）</a:t>
            </a:r>
            <a:r>
              <a:rPr lang="en-US" altLang="zh-CN" sz="1400" dirty="0"/>
              <a:t>. </a:t>
            </a:r>
            <a:endParaRPr lang="en-US" altLang="zh-CN" sz="1400" dirty="0"/>
          </a:p>
          <a:p>
            <a:pPr>
              <a:lnSpc>
                <a:spcPct val="160000"/>
              </a:lnSpc>
            </a:pPr>
            <a:r>
              <a:rPr lang="en-US" sz="1400" dirty="0">
                <a:effectLst/>
                <a:latin typeface="Calibri" panose="020F0502020204030204" pitchFamily="34" charset="0"/>
              </a:rPr>
              <a:t>According to existing laws and regulations, the behaviors of unauthorized hunting snow leopard and selling, purchasing, transporting, smuggling snow leopard product, etc. </a:t>
            </a:r>
            <a:r>
              <a:rPr lang="en-US" sz="1400" dirty="0">
                <a:solidFill>
                  <a:schemeClr val="accent5"/>
                </a:solidFill>
                <a:effectLst/>
                <a:latin typeface="Calibri" panose="020F0502020204030204" pitchFamily="34" charset="0"/>
              </a:rPr>
              <a:t>are classified as serious criminal acts</a:t>
            </a:r>
            <a:r>
              <a:rPr lang="en-US" sz="1400" dirty="0">
                <a:effectLst/>
                <a:latin typeface="Calibri" panose="020F0502020204030204" pitchFamily="34" charset="0"/>
              </a:rPr>
              <a:t>. Severe punishment including fines and imprisonment will be given; in serious cases will even resulted in l</a:t>
            </a:r>
            <a:r>
              <a:rPr lang="en-US" sz="1400" dirty="0">
                <a:solidFill>
                  <a:schemeClr val="accent5"/>
                </a:solidFill>
                <a:effectLst/>
                <a:latin typeface="Calibri" panose="020F0502020204030204" pitchFamily="34" charset="0"/>
              </a:rPr>
              <a:t>ife imprisonment. </a:t>
            </a:r>
            <a:endParaRPr lang="en-US" altLang="zh-CN" sz="1400" dirty="0">
              <a:solidFill>
                <a:schemeClr val="accent5"/>
              </a:solidFill>
            </a:endParaRPr>
          </a:p>
          <a:p>
            <a:pPr>
              <a:lnSpc>
                <a:spcPct val="160000"/>
              </a:lnSpc>
            </a:pPr>
            <a:r>
              <a:rPr lang="en-US" sz="1400" dirty="0">
                <a:effectLst/>
                <a:latin typeface="Calibri" panose="020F0502020204030204" pitchFamily="34" charset="0"/>
              </a:rPr>
              <a:t>China has established </a:t>
            </a:r>
            <a:r>
              <a:rPr lang="en-US" sz="1400" dirty="0">
                <a:solidFill>
                  <a:schemeClr val="accent5"/>
                </a:solidFill>
                <a:effectLst/>
                <a:latin typeface="Calibri" panose="020F0502020204030204" pitchFamily="34" charset="0"/>
              </a:rPr>
              <a:t>the multi-leveled, multi-linked wild animal conservation law enforcement system </a:t>
            </a:r>
            <a:r>
              <a:rPr lang="en-US" sz="1400" dirty="0">
                <a:effectLst/>
                <a:latin typeface="Calibri" panose="020F0502020204030204" pitchFamily="34" charset="0"/>
              </a:rPr>
              <a:t>and mechanism of law enforcement coordination among departments of forestry, public security, industry and commerce, customs department. </a:t>
            </a:r>
            <a:endParaRPr lang="en-US" sz="1400" dirty="0"/>
          </a:p>
          <a:p>
            <a:pPr>
              <a:lnSpc>
                <a:spcPct val="160000"/>
              </a:lnSpc>
            </a:pPr>
            <a:r>
              <a:rPr lang="en-US" altLang="zh-CN" sz="1400" dirty="0"/>
              <a:t>Due</a:t>
            </a:r>
            <a:r>
              <a:rPr lang="zh-CN" altLang="en-US" sz="1400" dirty="0"/>
              <a:t> </a:t>
            </a:r>
            <a:r>
              <a:rPr lang="en-US" altLang="zh-CN" sz="1400" dirty="0"/>
              <a:t>to</a:t>
            </a:r>
            <a:r>
              <a:rPr lang="zh-CN" altLang="en-US" sz="1400" dirty="0"/>
              <a:t> </a:t>
            </a:r>
            <a:r>
              <a:rPr lang="en-US" altLang="zh-CN" sz="1400" dirty="0"/>
              <a:t>the</a:t>
            </a:r>
            <a:r>
              <a:rPr lang="zh-CN" altLang="en-US" sz="1400" dirty="0"/>
              <a:t> </a:t>
            </a:r>
            <a:r>
              <a:rPr lang="en-US" altLang="zh-CN" sz="1400" dirty="0"/>
              <a:t>new</a:t>
            </a:r>
            <a:r>
              <a:rPr lang="zh-CN" altLang="en-US" sz="1400" dirty="0"/>
              <a:t> </a:t>
            </a:r>
            <a:r>
              <a:rPr lang="en-US" altLang="zh-CN" sz="1400" dirty="0"/>
              <a:t>law,</a:t>
            </a:r>
            <a:r>
              <a:rPr lang="zh-CN" altLang="en-US" sz="1400" dirty="0"/>
              <a:t> </a:t>
            </a:r>
            <a:r>
              <a:rPr lang="en-US" altLang="zh-CN" sz="1400" dirty="0">
                <a:solidFill>
                  <a:schemeClr val="accent5"/>
                </a:solidFill>
              </a:rPr>
              <a:t>key</a:t>
            </a:r>
            <a:r>
              <a:rPr lang="zh-CN" altLang="en-US" sz="1400" dirty="0">
                <a:solidFill>
                  <a:schemeClr val="accent5"/>
                </a:solidFill>
              </a:rPr>
              <a:t> </a:t>
            </a:r>
            <a:r>
              <a:rPr lang="en-US" altLang="zh-CN" sz="1400" dirty="0">
                <a:solidFill>
                  <a:schemeClr val="accent5"/>
                </a:solidFill>
              </a:rPr>
              <a:t>habitats</a:t>
            </a:r>
            <a:r>
              <a:rPr lang="zh-CN" altLang="en-US" sz="1400" dirty="0">
                <a:solidFill>
                  <a:schemeClr val="accent5"/>
                </a:solidFill>
              </a:rPr>
              <a:t> </a:t>
            </a:r>
            <a:r>
              <a:rPr lang="en-US" altLang="zh-CN" sz="1400" dirty="0">
                <a:solidFill>
                  <a:schemeClr val="accent5"/>
                </a:solidFill>
              </a:rPr>
              <a:t>of</a:t>
            </a:r>
            <a:r>
              <a:rPr lang="zh-CN" altLang="en-US" sz="1400" dirty="0">
                <a:solidFill>
                  <a:schemeClr val="accent5"/>
                </a:solidFill>
              </a:rPr>
              <a:t> </a:t>
            </a:r>
            <a:r>
              <a:rPr lang="en-US" altLang="zh-CN" sz="1400" dirty="0">
                <a:solidFill>
                  <a:schemeClr val="accent5"/>
                </a:solidFill>
              </a:rPr>
              <a:t>endangered</a:t>
            </a:r>
            <a:r>
              <a:rPr lang="zh-CN" altLang="en-US" sz="1400" dirty="0">
                <a:solidFill>
                  <a:schemeClr val="accent5"/>
                </a:solidFill>
              </a:rPr>
              <a:t> </a:t>
            </a:r>
            <a:r>
              <a:rPr lang="en-US" altLang="zh-CN" sz="1400" dirty="0">
                <a:solidFill>
                  <a:schemeClr val="accent5"/>
                </a:solidFill>
              </a:rPr>
              <a:t>species</a:t>
            </a:r>
            <a:r>
              <a:rPr lang="zh-CN" altLang="en-US" sz="1400" dirty="0">
                <a:solidFill>
                  <a:schemeClr val="accent5"/>
                </a:solidFill>
              </a:rPr>
              <a:t> </a:t>
            </a:r>
            <a:r>
              <a:rPr lang="en-US" altLang="zh-CN" sz="1400" dirty="0">
                <a:solidFill>
                  <a:schemeClr val="accent5"/>
                </a:solidFill>
              </a:rPr>
              <a:t>need</a:t>
            </a:r>
            <a:r>
              <a:rPr lang="zh-CN" altLang="en-US" sz="1400" dirty="0">
                <a:solidFill>
                  <a:schemeClr val="accent5"/>
                </a:solidFill>
              </a:rPr>
              <a:t> </a:t>
            </a:r>
            <a:r>
              <a:rPr lang="en-US" altLang="zh-CN" sz="1400" dirty="0">
                <a:solidFill>
                  <a:schemeClr val="accent5"/>
                </a:solidFill>
              </a:rPr>
              <a:t>to</a:t>
            </a:r>
            <a:r>
              <a:rPr lang="zh-CN" altLang="en-US" sz="1400" dirty="0">
                <a:solidFill>
                  <a:schemeClr val="accent5"/>
                </a:solidFill>
              </a:rPr>
              <a:t> </a:t>
            </a:r>
            <a:r>
              <a:rPr lang="en-US" altLang="zh-CN" sz="1400" dirty="0">
                <a:solidFill>
                  <a:schemeClr val="accent5"/>
                </a:solidFill>
              </a:rPr>
              <a:t>be</a:t>
            </a:r>
            <a:r>
              <a:rPr lang="zh-CN" altLang="en-US" sz="1400" dirty="0">
                <a:solidFill>
                  <a:schemeClr val="accent5"/>
                </a:solidFill>
              </a:rPr>
              <a:t> </a:t>
            </a:r>
            <a:r>
              <a:rPr lang="en-US" altLang="zh-CN" sz="1400" dirty="0">
                <a:solidFill>
                  <a:schemeClr val="accent5"/>
                </a:solidFill>
              </a:rPr>
              <a:t>identified</a:t>
            </a:r>
            <a:r>
              <a:rPr lang="zh-CN" altLang="en-US" sz="1400" dirty="0">
                <a:solidFill>
                  <a:schemeClr val="accent5"/>
                </a:solidFill>
              </a:rPr>
              <a:t> </a:t>
            </a:r>
            <a:r>
              <a:rPr lang="en-US" altLang="zh-CN" sz="1400" dirty="0">
                <a:solidFill>
                  <a:schemeClr val="accent5"/>
                </a:solidFill>
              </a:rPr>
              <a:t>and</a:t>
            </a:r>
            <a:r>
              <a:rPr lang="zh-CN" altLang="en-US" sz="1400" dirty="0">
                <a:solidFill>
                  <a:schemeClr val="accent5"/>
                </a:solidFill>
              </a:rPr>
              <a:t> </a:t>
            </a:r>
            <a:r>
              <a:rPr lang="en-US" altLang="zh-CN" sz="1400" dirty="0">
                <a:solidFill>
                  <a:schemeClr val="accent5"/>
                </a:solidFill>
              </a:rPr>
              <a:t>protected</a:t>
            </a:r>
            <a:r>
              <a:rPr lang="zh-CN" altLang="en-US" sz="1400" dirty="0"/>
              <a:t> </a:t>
            </a:r>
            <a:r>
              <a:rPr lang="en-US" altLang="zh-CN" sz="1400" dirty="0"/>
              <a:t>by</a:t>
            </a:r>
            <a:r>
              <a:rPr lang="zh-CN" altLang="en-US" sz="1400" dirty="0"/>
              <a:t> </a:t>
            </a:r>
            <a:r>
              <a:rPr lang="en-US" altLang="zh-CN" sz="1400" dirty="0"/>
              <a:t>state,</a:t>
            </a:r>
            <a:r>
              <a:rPr lang="zh-CN" altLang="en-US" sz="1400" dirty="0"/>
              <a:t> </a:t>
            </a:r>
            <a:r>
              <a:rPr lang="en-US" altLang="zh-CN" sz="1400" dirty="0"/>
              <a:t>provincial,</a:t>
            </a:r>
            <a:r>
              <a:rPr lang="zh-CN" altLang="en-US" sz="1400" dirty="0"/>
              <a:t> </a:t>
            </a:r>
            <a:r>
              <a:rPr lang="en-US" altLang="zh-CN" sz="1400" dirty="0"/>
              <a:t>regional</a:t>
            </a:r>
            <a:r>
              <a:rPr lang="zh-CN" altLang="en-US" sz="1400" dirty="0"/>
              <a:t> </a:t>
            </a:r>
            <a:r>
              <a:rPr lang="en-US" altLang="zh-CN" sz="1400" dirty="0"/>
              <a:t>and</a:t>
            </a:r>
            <a:r>
              <a:rPr lang="zh-CN" altLang="en-US" sz="1400" dirty="0"/>
              <a:t> </a:t>
            </a:r>
            <a:r>
              <a:rPr lang="en-US" altLang="zh-CN" sz="1400" dirty="0"/>
              <a:t>local</a:t>
            </a:r>
            <a:r>
              <a:rPr lang="zh-CN" altLang="en-US" sz="1400" dirty="0"/>
              <a:t> </a:t>
            </a:r>
            <a:r>
              <a:rPr lang="en-US" altLang="zh-CN" sz="1400" dirty="0"/>
              <a:t>authorities.</a:t>
            </a:r>
            <a:endParaRPr lang="en-US" altLang="zh-CN" sz="1400" dirty="0"/>
          </a:p>
          <a:p>
            <a:pPr>
              <a:lnSpc>
                <a:spcPct val="160000"/>
              </a:lnSpc>
            </a:pPr>
            <a:r>
              <a:rPr lang="en-US" sz="1400" b="1" dirty="0">
                <a:solidFill>
                  <a:schemeClr val="accent5"/>
                </a:solidFill>
                <a:latin typeface="Calibri" panose="020F0502020204030204" pitchFamily="34" charset="0"/>
              </a:rPr>
              <a:t>Continue enhancing </a:t>
            </a:r>
            <a:r>
              <a:rPr lang="en-US" sz="1400" b="1" dirty="0">
                <a:solidFill>
                  <a:schemeClr val="accent5"/>
                </a:solidFill>
                <a:effectLst/>
                <a:latin typeface="Calibri" panose="020F0502020204030204" pitchFamily="34" charset="0"/>
              </a:rPr>
              <a:t>market patrol system, responsibility system, the public report reward system</a:t>
            </a:r>
            <a:endParaRPr lang="en-US" altLang="zh-CN" sz="1400" b="1" dirty="0">
              <a:solidFill>
                <a:schemeClr val="accent5"/>
              </a:solidFill>
            </a:endParaRPr>
          </a:p>
        </p:txBody>
      </p:sp>
      <p:pic>
        <p:nvPicPr>
          <p:cNvPr id="4"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0246" y="4645301"/>
            <a:ext cx="2983081" cy="2238747"/>
          </a:xfrm>
          <a:prstGeom prst="ellipse">
            <a:avLst/>
          </a:prstGeom>
          <a:ln>
            <a:noFill/>
          </a:ln>
          <a:effectLst>
            <a:softEdge rad="112500"/>
          </a:effectLst>
        </p:spPr>
      </p:pic>
      <p:pic>
        <p:nvPicPr>
          <p:cNvPr id="5" name="Picture 2" descr="https://wzh.radiomandarin.fr/uploadfile/2018/0619/20180619042857803.jpg"/>
          <p:cNvPicPr>
            <a:picLocks noChangeAspect="1" noChangeArrowheads="1"/>
          </p:cNvPicPr>
          <p:nvPr/>
        </p:nvPicPr>
        <p:blipFill>
          <a:blip r:embed="rId2">
            <a:extLst>
              <a:ext uri="{28A0092B-C50C-407E-A947-70E740481C1C}">
                <a14:useLocalDpi xmlns:a14="http://schemas.microsoft.com/office/drawing/2010/main" val="0"/>
              </a:ext>
            </a:extLst>
          </a:blip>
          <a:srcRect b="922"/>
          <a:stretch>
            <a:fillRect/>
          </a:stretch>
        </p:blipFill>
        <p:spPr bwMode="auto">
          <a:xfrm>
            <a:off x="829407" y="4866854"/>
            <a:ext cx="3449451" cy="19911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8498504" y="4405545"/>
            <a:ext cx="2749238" cy="2283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14752"/>
            <a:ext cx="10515600" cy="1325563"/>
          </a:xfrm>
        </p:spPr>
        <p:txBody>
          <a:bodyPr>
            <a:normAutofit/>
          </a:bodyPr>
          <a:lstStyle/>
          <a:p>
            <a:r>
              <a:rPr lang="en-IN" sz="3200" dirty="0"/>
              <a:t>Managing Linear Infrastructure in snow leopard landscape</a:t>
            </a:r>
            <a:endParaRPr lang="en-IN" sz="3200" dirty="0"/>
          </a:p>
        </p:txBody>
      </p:sp>
      <p:sp>
        <p:nvSpPr>
          <p:cNvPr id="3" name="Content Placeholder 2"/>
          <p:cNvSpPr>
            <a:spLocks noGrp="1"/>
          </p:cNvSpPr>
          <p:nvPr>
            <p:ph idx="1"/>
          </p:nvPr>
        </p:nvSpPr>
        <p:spPr>
          <a:xfrm>
            <a:off x="299720" y="1790700"/>
            <a:ext cx="6162040" cy="4697095"/>
          </a:xfrm>
        </p:spPr>
        <p:txBody>
          <a:bodyPr>
            <a:normAutofit fontScale="92500"/>
          </a:bodyPr>
          <a:lstStyle/>
          <a:p>
            <a:pPr algn="just"/>
            <a:r>
              <a:rPr lang="en-US" sz="1900" dirty="0"/>
              <a:t>According to </a:t>
            </a:r>
            <a:r>
              <a:rPr lang="en-US" sz="1900" dirty="0">
                <a:solidFill>
                  <a:schemeClr val="accent5"/>
                </a:solidFill>
              </a:rPr>
              <a:t>China's Wildlife Coservation Law</a:t>
            </a:r>
            <a:r>
              <a:rPr lang="en-US" sz="1900" dirty="0"/>
              <a:t>, linear infrastructure sites should eliminate or reduce adverse impacts on wildlife. Where the construction project may have an impact on snow leopards and other wildlife under key state protection, </a:t>
            </a:r>
            <a:r>
              <a:rPr lang="en-US" sz="1900" dirty="0">
                <a:solidFill>
                  <a:schemeClr val="accent5"/>
                </a:solidFill>
              </a:rPr>
              <a:t>the environmental impact assessment document</a:t>
            </a:r>
            <a:r>
              <a:rPr lang="en-US" sz="1900" dirty="0"/>
              <a:t> shall </a:t>
            </a:r>
            <a:r>
              <a:rPr lang="en-US" altLang="zh-CN" sz="2000" dirty="0"/>
              <a:t>consult the competent authorities in charge of wildlife conservation under the State Council.</a:t>
            </a:r>
            <a:endParaRPr lang="en-US" altLang="zh-CN" sz="2000" dirty="0"/>
          </a:p>
          <a:p>
            <a:pPr algn="just"/>
            <a:r>
              <a:rPr lang="en-US" sz="2000" dirty="0"/>
              <a:t>According to the </a:t>
            </a:r>
            <a:r>
              <a:rPr lang="en-US" sz="2000" dirty="0">
                <a:solidFill>
                  <a:schemeClr val="accent5"/>
                </a:solidFill>
              </a:rPr>
              <a:t>Nature Reserve Regulations</a:t>
            </a:r>
            <a:r>
              <a:rPr lang="en-US" sz="2000" dirty="0"/>
              <a:t>, no </a:t>
            </a:r>
            <a:r>
              <a:rPr lang="en-IN" sz="2000" dirty="0"/>
              <a:t>i</a:t>
            </a:r>
            <a:r>
              <a:rPr lang="en-IN" altLang="zh-CN" sz="2000" dirty="0"/>
              <a:t>nfrastructure for </a:t>
            </a:r>
            <a:r>
              <a:rPr lang="en-US" sz="2000" dirty="0"/>
              <a:t>production shall be built in the core areas of nature reserves; No </a:t>
            </a:r>
            <a:r>
              <a:rPr lang="en-IN" altLang="zh-CN" sz="2000" dirty="0"/>
              <a:t>infrastructure for </a:t>
            </a:r>
            <a:r>
              <a:rPr lang="en-US" altLang="zh-CN" sz="2000" dirty="0"/>
              <a:t>production </a:t>
            </a:r>
            <a:r>
              <a:rPr lang="en-US" sz="2000" dirty="0"/>
              <a:t>that pollute the environment or destroy resources or landscapes shall be built in the experimental areas. Projects to be built in the peripheral protection zones of nature reserves shall not harm the environmental quality of the nature reserves.</a:t>
            </a:r>
            <a:endParaRPr lang="en-IN" sz="2000" dirty="0"/>
          </a:p>
        </p:txBody>
      </p:sp>
      <p:pic>
        <p:nvPicPr>
          <p:cNvPr id="4"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86600" y="2305166"/>
            <a:ext cx="4591050" cy="33229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5" name="Object 5"/>
          <p:cNvGraphicFramePr>
            <a:graphicFrameLocks noChangeAspect="1"/>
          </p:cNvGraphicFramePr>
          <p:nvPr/>
        </p:nvGraphicFramePr>
        <p:xfrm>
          <a:off x="3143251" y="-171450"/>
          <a:ext cx="5184775" cy="7208838"/>
        </p:xfrm>
        <a:graphic>
          <a:graphicData uri="http://schemas.openxmlformats.org/presentationml/2006/ole">
            <mc:AlternateContent xmlns:mc="http://schemas.openxmlformats.org/markup-compatibility/2006">
              <mc:Choice xmlns:v="urn:schemas-microsoft-com:vml" Requires="v">
                <p:oleObj spid="_x0000_s1026" name="Document" r:id="rId1" imgW="5727700" imgH="7962900" progId="Word.Document.12">
                  <p:embed/>
                </p:oleObj>
              </mc:Choice>
              <mc:Fallback>
                <p:oleObj name="Document" r:id="rId1" imgW="5727700" imgH="7962900" progId="Word.Document.12">
                  <p:embed/>
                  <p:pic>
                    <p:nvPicPr>
                      <p:cNvPr id="0" name="Objec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171450"/>
                        <a:ext cx="5184775" cy="7208838"/>
                      </a:xfrm>
                      <a:prstGeom prst="rect">
                        <a:avLst/>
                      </a:prstGeom>
                      <a:noFill/>
                      <a:ln>
                        <a:noFill/>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27351" y="115888"/>
            <a:ext cx="6481763" cy="655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4" y="707820"/>
            <a:ext cx="11289631" cy="307777"/>
          </a:xfrm>
        </p:spPr>
        <p:txBody>
          <a:bodyPr>
            <a:noAutofit/>
          </a:bodyPr>
          <a:lstStyle/>
          <a:p>
            <a:r>
              <a:rPr lang="en-US" sz="3200" dirty="0"/>
              <a:t>Trans-boundary initiatives</a:t>
            </a:r>
            <a:br>
              <a:rPr lang="en-US" sz="3200" dirty="0">
                <a:effectLst/>
              </a:rPr>
            </a:br>
            <a:endParaRPr lang="en-IN" sz="3200" dirty="0"/>
          </a:p>
        </p:txBody>
      </p:sp>
      <p:sp>
        <p:nvSpPr>
          <p:cNvPr id="9" name="TextBox 8"/>
          <p:cNvSpPr txBox="1"/>
          <p:nvPr/>
        </p:nvSpPr>
        <p:spPr>
          <a:xfrm>
            <a:off x="138269" y="2997628"/>
            <a:ext cx="8497732" cy="3747501"/>
          </a:xfrm>
          <a:prstGeom prst="rect">
            <a:avLst/>
          </a:prstGeom>
          <a:noFill/>
        </p:spPr>
        <p:txBody>
          <a:bodyPr wrap="square">
            <a:spAutoFit/>
          </a:bodyPr>
          <a:lstStyle/>
          <a:p>
            <a:pPr marL="285750" indent="-285750">
              <a:lnSpc>
                <a:spcPct val="150000"/>
              </a:lnSpc>
              <a:buFont typeface="Arial" panose="020B0604020202090204" pitchFamily="34" charset="0"/>
              <a:buChar char="•"/>
            </a:pPr>
            <a:r>
              <a:rPr lang="en-US" sz="1600" dirty="0">
                <a:latin typeface="Calibri" panose="020F0502020204030204" pitchFamily="34" charset="0"/>
                <a:cs typeface="Calibri" panose="020F0502020204030204" pitchFamily="34" charset="0"/>
              </a:rPr>
              <a:t>To continuous e</a:t>
            </a:r>
            <a:r>
              <a:rPr lang="en-US" sz="1600" dirty="0">
                <a:effectLst/>
                <a:latin typeface="Calibri" panose="020F0502020204030204" pitchFamily="34" charset="0"/>
                <a:cs typeface="Calibri" panose="020F0502020204030204" pitchFamily="34" charset="0"/>
              </a:rPr>
              <a:t>xpand international cooperation and optimize international cooperation mechanisms </a:t>
            </a:r>
            <a:endParaRPr lang="en-US" sz="1600" dirty="0">
              <a:effectLst/>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600" dirty="0">
                <a:effectLst/>
                <a:latin typeface="Calibri" panose="020F0502020204030204" pitchFamily="34" charset="0"/>
                <a:cs typeface="Calibri" panose="020F0502020204030204" pitchFamily="34" charset="0"/>
              </a:rPr>
              <a:t>Discuss future cross-border cooperation actions in </a:t>
            </a:r>
            <a:r>
              <a:rPr lang="en-US" sz="1600" dirty="0">
                <a:solidFill>
                  <a:schemeClr val="accent5"/>
                </a:solidFill>
                <a:effectLst/>
                <a:latin typeface="Calibri" panose="020F0502020204030204" pitchFamily="34" charset="0"/>
                <a:cs typeface="Calibri" panose="020F0502020204030204" pitchFamily="34" charset="0"/>
              </a:rPr>
              <a:t>the South Gobi of Mongolia and Inner Mongolia of China, Pamirs, Altai, Himalayas </a:t>
            </a:r>
            <a:r>
              <a:rPr lang="en-US" sz="1600" dirty="0">
                <a:effectLst/>
                <a:latin typeface="Calibri" panose="020F0502020204030204" pitchFamily="34" charset="0"/>
                <a:cs typeface="Calibri" panose="020F0502020204030204" pitchFamily="34" charset="0"/>
              </a:rPr>
              <a:t>and other border areas within SL range </a:t>
            </a:r>
            <a:endParaRPr lang="en-US" sz="1600" dirty="0">
              <a:effectLst/>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600" dirty="0">
                <a:effectLst/>
                <a:latin typeface="Calibri" panose="020F0502020204030204" pitchFamily="34" charset="0"/>
                <a:cs typeface="Calibri" panose="020F0502020204030204" pitchFamily="34" charset="0"/>
              </a:rPr>
              <a:t>Promote exchange between states and </a:t>
            </a:r>
            <a:r>
              <a:rPr lang="en-US" sz="1600" dirty="0">
                <a:solidFill>
                  <a:schemeClr val="accent5"/>
                </a:solidFill>
                <a:effectLst/>
                <a:latin typeface="Calibri" panose="020F0502020204030204" pitchFamily="34" charset="0"/>
                <a:cs typeface="Calibri" panose="020F0502020204030204" pitchFamily="34" charset="0"/>
              </a:rPr>
              <a:t>research/conservation institutions </a:t>
            </a:r>
            <a:endParaRPr lang="en-US" sz="1600" dirty="0">
              <a:solidFill>
                <a:schemeClr val="accent5"/>
              </a:solidFill>
              <a:effectLst/>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600" dirty="0">
                <a:effectLst/>
                <a:latin typeface="Calibri" panose="020F0502020204030204" pitchFamily="34" charset="0"/>
                <a:cs typeface="Calibri" panose="020F0502020204030204" pitchFamily="34" charset="0"/>
              </a:rPr>
              <a:t>Promote the exchange of information and the development </a:t>
            </a:r>
            <a:r>
              <a:rPr lang="en-US" sz="1600" dirty="0">
                <a:solidFill>
                  <a:schemeClr val="accent5"/>
                </a:solidFill>
                <a:effectLst/>
                <a:latin typeface="Calibri" panose="020F0502020204030204" pitchFamily="34" charset="0"/>
                <a:cs typeface="Calibri" panose="020F0502020204030204" pitchFamily="34" charset="0"/>
              </a:rPr>
              <a:t>of law enforcement mechanisms in the border trade zones of the states concerned </a:t>
            </a:r>
            <a:endParaRPr lang="en-US" sz="1600" dirty="0">
              <a:solidFill>
                <a:schemeClr val="accent5"/>
              </a:solidFill>
              <a:effectLst/>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600" dirty="0">
                <a:effectLst/>
                <a:latin typeface="Calibri" panose="020F0502020204030204" pitchFamily="34" charset="0"/>
                <a:cs typeface="Calibri" panose="020F0502020204030204" pitchFamily="34" charset="0"/>
              </a:rPr>
              <a:t>Facilitate information flows between the customs of the states concerned </a:t>
            </a:r>
            <a:endParaRPr lang="en-US" sz="1600" dirty="0">
              <a:effectLst/>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r>
              <a:rPr lang="en-US" sz="1600" dirty="0">
                <a:effectLst/>
                <a:latin typeface="Calibri" panose="020F0502020204030204" pitchFamily="34" charset="0"/>
                <a:cs typeface="Calibri" panose="020F0502020204030204" pitchFamily="34" charset="0"/>
              </a:rPr>
              <a:t>Regularly assess </a:t>
            </a:r>
            <a:r>
              <a:rPr lang="en-US" sz="1600" dirty="0">
                <a:solidFill>
                  <a:schemeClr val="accent5"/>
                </a:solidFill>
                <a:effectLst/>
                <a:latin typeface="Calibri" panose="020F0502020204030204" pitchFamily="34" charset="0"/>
                <a:cs typeface="Calibri" panose="020F0502020204030204" pitchFamily="34" charset="0"/>
              </a:rPr>
              <a:t>the effectiveness of cross-border conservation </a:t>
            </a:r>
            <a:endParaRPr lang="en-US" sz="1600" dirty="0">
              <a:solidFill>
                <a:schemeClr val="accent5"/>
              </a:solidFill>
              <a:effectLst/>
              <a:latin typeface="Calibri" panose="020F0502020204030204" pitchFamily="34" charset="0"/>
              <a:cs typeface="Calibri" panose="020F0502020204030204" pitchFamily="34" charset="0"/>
            </a:endParaRPr>
          </a:p>
          <a:p>
            <a:pPr marL="285750" indent="-285750">
              <a:lnSpc>
                <a:spcPct val="150000"/>
              </a:lnSpc>
              <a:buFont typeface="Arial" panose="020B0604020202090204" pitchFamily="34" charset="0"/>
              <a:buChar char="•"/>
            </a:pPr>
            <a:endParaRPr lang="en-US" sz="1600" dirty="0">
              <a:effectLst/>
              <a:latin typeface="Calibri" panose="020F0502020204030204" pitchFamily="34" charset="0"/>
              <a:cs typeface="Calibri" panose="020F0502020204030204" pitchFamily="34" charset="0"/>
            </a:endParaRPr>
          </a:p>
        </p:txBody>
      </p:sp>
      <p:sp>
        <p:nvSpPr>
          <p:cNvPr id="4" name="TextBox 3"/>
          <p:cNvSpPr txBox="1"/>
          <p:nvPr/>
        </p:nvSpPr>
        <p:spPr>
          <a:xfrm>
            <a:off x="258984" y="1076927"/>
            <a:ext cx="9798097" cy="338554"/>
          </a:xfrm>
          <a:prstGeom prst="rect">
            <a:avLst/>
          </a:prstGeom>
          <a:noFill/>
        </p:spPr>
        <p:txBody>
          <a:bodyPr wrap="square">
            <a:spAutoFit/>
          </a:bodyPr>
          <a:lstStyle/>
          <a:p>
            <a:pPr marL="228600" indent="-228600">
              <a:buSzPts val="2800"/>
            </a:pPr>
            <a:r>
              <a:rPr lang="en-US" sz="1600" dirty="0">
                <a:solidFill>
                  <a:schemeClr val="accent5"/>
                </a:solidFill>
                <a:latin typeface="Calibri" panose="020F0502020204030204" pitchFamily="34" charset="0"/>
                <a:cs typeface="Calibri" panose="020F0502020204030204" pitchFamily="34" charset="0"/>
              </a:rPr>
              <a:t>China also shares over 10,000km of national borders with 10 snow leopard range countries (Riordan and Shi, 2016) </a:t>
            </a:r>
            <a:endParaRPr lang="en-US" sz="1600" dirty="0">
              <a:solidFill>
                <a:schemeClr val="accent5"/>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258984" y="2026090"/>
            <a:ext cx="9650318" cy="786710"/>
          </a:xfrm>
          <a:prstGeom prst="rect">
            <a:avLst/>
          </a:prstGeom>
        </p:spPr>
      </p:pic>
      <p:sp>
        <p:nvSpPr>
          <p:cNvPr id="6" name="TextBox 5"/>
          <p:cNvSpPr txBox="1"/>
          <p:nvPr/>
        </p:nvSpPr>
        <p:spPr>
          <a:xfrm>
            <a:off x="332874" y="1510452"/>
            <a:ext cx="8915400" cy="307777"/>
          </a:xfrm>
          <a:prstGeom prst="rect">
            <a:avLst/>
          </a:prstGeom>
          <a:noFill/>
        </p:spPr>
        <p:txBody>
          <a:bodyPr wrap="square">
            <a:spAutoFit/>
          </a:bodyPr>
          <a:lstStyle/>
          <a:p>
            <a:r>
              <a:rPr lang="en-US" sz="1400" dirty="0">
                <a:solidFill>
                  <a:schemeClr val="accent5"/>
                </a:solidFill>
                <a:effectLst/>
                <a:latin typeface="AdvP44239E"/>
              </a:rPr>
              <a:t>Protected in China located on, or within approximately 10–30 km of, an international boundary  </a:t>
            </a:r>
            <a:endParaRPr lang="en-US" dirty="0">
              <a:solidFill>
                <a:schemeClr val="accent5"/>
              </a:solidFill>
            </a:endParaRPr>
          </a:p>
        </p:txBody>
      </p:sp>
      <p:pic>
        <p:nvPicPr>
          <p:cNvPr id="3"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963" y="4794831"/>
            <a:ext cx="3851037" cy="1972483"/>
          </a:xfrm>
          <a:prstGeom prst="ellipse">
            <a:avLst/>
          </a:prstGeom>
          <a:ln>
            <a:noFill/>
          </a:ln>
          <a:effectLst>
            <a:softEdge rad="112500"/>
          </a:effectLst>
        </p:spPr>
      </p:pic>
      <p:pic>
        <p:nvPicPr>
          <p:cNvPr id="7" name="图片 15"/>
          <p:cNvPicPr/>
          <p:nvPr/>
        </p:nvPicPr>
        <p:blipFill>
          <a:blip r:embed="rId3">
            <a:extLst>
              <a:ext uri="{28A0092B-C50C-407E-A947-70E740481C1C}">
                <a14:useLocalDpi xmlns:a14="http://schemas.microsoft.com/office/drawing/2010/main" val="0"/>
              </a:ext>
            </a:extLst>
          </a:blip>
          <a:stretch>
            <a:fillRect/>
          </a:stretch>
        </p:blipFill>
        <p:spPr>
          <a:xfrm>
            <a:off x="8780738" y="2853183"/>
            <a:ext cx="2841767" cy="19112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524000" y="558846"/>
            <a:ext cx="9144000" cy="4466161"/>
          </a:xfrm>
          <a:prstGeom prst="rect">
            <a:avLst/>
          </a:prstGeom>
        </p:spPr>
      </p:pic>
      <p:sp>
        <p:nvSpPr>
          <p:cNvPr id="3" name="TextBox 2"/>
          <p:cNvSpPr txBox="1"/>
          <p:nvPr/>
        </p:nvSpPr>
        <p:spPr>
          <a:xfrm>
            <a:off x="2170375" y="5470996"/>
            <a:ext cx="7851249" cy="738664"/>
          </a:xfrm>
          <a:prstGeom prst="rect">
            <a:avLst/>
          </a:prstGeom>
          <a:noFill/>
        </p:spPr>
        <p:txBody>
          <a:bodyPr wrap="square" rtlCol="0">
            <a:spAutoFit/>
          </a:bodyPr>
          <a:lstStyle/>
          <a:p>
            <a:r>
              <a:rPr lang="en-US" altLang="zh-CN" dirty="0"/>
              <a:t>Proposed</a:t>
            </a:r>
            <a:r>
              <a:rPr lang="zh-CN" altLang="en-US" dirty="0"/>
              <a:t> </a:t>
            </a:r>
            <a:r>
              <a:rPr lang="en-US" altLang="zh-CN" dirty="0"/>
              <a:t>t</a:t>
            </a:r>
            <a:r>
              <a:rPr lang="en-US" dirty="0"/>
              <a:t>ransboundary monitoring for snow leopard in </a:t>
            </a:r>
            <a:r>
              <a:rPr lang="en-US" dirty="0" err="1"/>
              <a:t>Tomur</a:t>
            </a:r>
            <a:r>
              <a:rPr lang="zh-CN" altLang="en-US" dirty="0"/>
              <a:t> </a:t>
            </a:r>
            <a:r>
              <a:rPr lang="en-US" altLang="zh-CN" dirty="0"/>
              <a:t>(the</a:t>
            </a:r>
            <a:r>
              <a:rPr lang="zh-CN" altLang="en-US" dirty="0"/>
              <a:t> </a:t>
            </a:r>
            <a:r>
              <a:rPr lang="en-US" altLang="zh-CN" dirty="0"/>
              <a:t>peak</a:t>
            </a:r>
            <a:r>
              <a:rPr lang="zh-CN" altLang="en-US" dirty="0"/>
              <a:t> </a:t>
            </a:r>
            <a:r>
              <a:rPr lang="en-US" altLang="zh-CN" dirty="0"/>
              <a:t>of</a:t>
            </a:r>
            <a:r>
              <a:rPr lang="zh-CN" altLang="en-US" dirty="0"/>
              <a:t> </a:t>
            </a:r>
            <a:r>
              <a:rPr lang="en-US" altLang="zh-CN" dirty="0" err="1"/>
              <a:t>Tianshan</a:t>
            </a:r>
            <a:r>
              <a:rPr lang="zh-CN" altLang="en-US" dirty="0"/>
              <a:t> </a:t>
            </a:r>
            <a:r>
              <a:rPr lang="en-US" altLang="zh-CN" dirty="0"/>
              <a:t>Mountains)</a:t>
            </a:r>
            <a:r>
              <a:rPr lang="zh-CN" altLang="en-US" dirty="0"/>
              <a:t> </a:t>
            </a:r>
            <a:r>
              <a:rPr lang="en-US" altLang="zh-CN" dirty="0"/>
              <a:t>among</a:t>
            </a:r>
            <a:r>
              <a:rPr lang="zh-CN" altLang="en-US" dirty="0"/>
              <a:t> </a:t>
            </a:r>
            <a:r>
              <a:rPr lang="en-US" altLang="zh-CN" dirty="0"/>
              <a:t>China,</a:t>
            </a:r>
            <a:r>
              <a:rPr lang="zh-CN" altLang="en-US" dirty="0"/>
              <a:t> </a:t>
            </a:r>
            <a:r>
              <a:rPr lang="en-US" altLang="zh-CN" dirty="0"/>
              <a:t>Kazakhstan</a:t>
            </a:r>
            <a:r>
              <a:rPr lang="zh-CN" altLang="en-US" dirty="0"/>
              <a:t> </a:t>
            </a:r>
            <a:r>
              <a:rPr lang="en-US" altLang="zh-CN" dirty="0"/>
              <a:t>and </a:t>
            </a:r>
            <a:r>
              <a:rPr lang="en-US" altLang="zh-CN" dirty="0" err="1"/>
              <a:t>Kyrgyzstana</a:t>
            </a:r>
            <a:r>
              <a:rPr lang="en-US" altLang="zh-CN" dirty="0"/>
              <a:t>.</a:t>
            </a:r>
            <a:r>
              <a:rPr lang="en-US" dirty="0"/>
              <a:t> Looking forward to resuming discussions on this valuable collaboration.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50574"/>
            <a:ext cx="10515600" cy="1325563"/>
          </a:xfrm>
        </p:spPr>
        <p:txBody>
          <a:bodyPr>
            <a:normAutofit/>
          </a:bodyPr>
          <a:lstStyle/>
          <a:p>
            <a:r>
              <a:rPr lang="en-US" sz="3200" dirty="0"/>
              <a:t>Next-step to continue fulfilling NSLEP </a:t>
            </a:r>
            <a:endParaRPr lang="en-US" sz="3200" dirty="0"/>
          </a:p>
        </p:txBody>
      </p:sp>
      <p:sp>
        <p:nvSpPr>
          <p:cNvPr id="3" name="Text Placeholder 2"/>
          <p:cNvSpPr>
            <a:spLocks noGrp="1"/>
          </p:cNvSpPr>
          <p:nvPr>
            <p:ph type="body" idx="1"/>
          </p:nvPr>
        </p:nvSpPr>
        <p:spPr>
          <a:xfrm>
            <a:off x="151212" y="1270174"/>
            <a:ext cx="7097988" cy="4952206"/>
          </a:xfrm>
        </p:spPr>
        <p:txBody>
          <a:bodyPr>
            <a:noAutofit/>
          </a:bodyPr>
          <a:lstStyle/>
          <a:p>
            <a:pPr algn="l">
              <a:lnSpc>
                <a:spcPct val="150000"/>
              </a:lnSpc>
              <a:spcBef>
                <a:spcPts val="120"/>
              </a:spcBef>
              <a:buSzPct val="80000"/>
              <a:buFont typeface="Arial" panose="020B0604020202090204" pitchFamily="34" charset="0"/>
              <a:buChar char="•"/>
            </a:pPr>
            <a:r>
              <a:rPr lang="en-US" sz="1400" b="1" i="0" u="none" strike="noStrike" dirty="0">
                <a:solidFill>
                  <a:schemeClr val="tx1"/>
                </a:solidFill>
                <a:effectLst/>
                <a:latin typeface="Calibri" panose="020F0502020204030204" pitchFamily="34" charset="0"/>
                <a:cs typeface="Calibri" panose="020F0502020204030204" pitchFamily="34" charset="0"/>
              </a:rPr>
              <a:t>National Snow Leopard Population Survey :</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Conduct a nationwide survey of snow leopard populations.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Complete surveys for 20% of suitable snow leopard habitats nationwide.</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spcBef>
                <a:spcPts val="120"/>
              </a:spcBef>
              <a:buSzPct val="80000"/>
              <a:buFont typeface="Arial" panose="020B0604020202090204" pitchFamily="34" charset="0"/>
              <a:buChar char="•"/>
            </a:pPr>
            <a:r>
              <a:rPr lang="en-US" sz="1400" b="1" i="0" u="none" strike="noStrike" dirty="0">
                <a:solidFill>
                  <a:schemeClr val="tx1"/>
                </a:solidFill>
                <a:effectLst/>
                <a:latin typeface="Calibri" panose="020F0502020204030204" pitchFamily="34" charset="0"/>
                <a:cs typeface="Calibri" panose="020F0502020204030204" pitchFamily="34" charset="0"/>
              </a:rPr>
              <a:t>Enhancement of Protected Area Patrol and Monitoring Capabilities: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Improve monitoring and management capabilities for patrols in protected areas.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Establish monitoring systems for patrols in seven key protected areas.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spcBef>
                <a:spcPts val="120"/>
              </a:spcBef>
              <a:buSzPct val="80000"/>
              <a:buFont typeface="Arial" panose="020B0604020202090204" pitchFamily="34" charset="0"/>
              <a:buChar char="•"/>
            </a:pPr>
            <a:r>
              <a:rPr lang="en-US" sz="1400" b="1" i="0" u="none" strike="noStrike" dirty="0">
                <a:solidFill>
                  <a:schemeClr val="tx1"/>
                </a:solidFill>
                <a:effectLst/>
                <a:latin typeface="Calibri" panose="020F0502020204030204" pitchFamily="34" charset="0"/>
                <a:cs typeface="Calibri" panose="020F0502020204030204" pitchFamily="34" charset="0"/>
              </a:rPr>
              <a:t>Community-based Comprehensive Protection Demonstration Sites: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Establish comprehensive protection demonstration sites in five communities.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spcBef>
                <a:spcPts val="120"/>
              </a:spcBef>
              <a:buSzPct val="80000"/>
              <a:buFont typeface="Arial" panose="020B0604020202090204" pitchFamily="34" charset="0"/>
              <a:buChar char="•"/>
            </a:pPr>
            <a:r>
              <a:rPr lang="en-US" sz="1400" b="1" i="0" u="none" strike="noStrike" dirty="0">
                <a:solidFill>
                  <a:schemeClr val="tx1"/>
                </a:solidFill>
                <a:effectLst/>
                <a:latin typeface="Calibri" panose="020F0502020204030204" pitchFamily="34" charset="0"/>
                <a:cs typeface="Calibri" panose="020F0502020204030204" pitchFamily="34" charset="0"/>
              </a:rPr>
              <a:t>Development of Key Snow Leopard Landscape Conservation Plans: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Formulate comprehensive conservation plans for snow leopard landscapes in five key provinces/regions.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algn="l">
              <a:lnSpc>
                <a:spcPct val="150000"/>
              </a:lnSpc>
              <a:spcBef>
                <a:spcPts val="120"/>
              </a:spcBef>
              <a:buSzPct val="80000"/>
              <a:buFont typeface="Arial" panose="020B0604020202090204" pitchFamily="34" charset="0"/>
              <a:buChar char="•"/>
            </a:pPr>
            <a:r>
              <a:rPr lang="en-US" sz="1400" b="1" i="0" u="none" strike="noStrike" dirty="0">
                <a:solidFill>
                  <a:schemeClr val="tx1"/>
                </a:solidFill>
                <a:effectLst/>
                <a:latin typeface="Calibri" panose="020F0502020204030204" pitchFamily="34" charset="0"/>
                <a:cs typeface="Calibri" panose="020F0502020204030204" pitchFamily="34" charset="0"/>
              </a:rPr>
              <a:t>Establishment of Snow Leopard China Network:</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marL="742950" lvl="1" indent="-285750" algn="l">
              <a:lnSpc>
                <a:spcPct val="150000"/>
              </a:lnSpc>
              <a:spcBef>
                <a:spcPts val="120"/>
              </a:spcBef>
              <a:buSzPct val="80000"/>
              <a:buFont typeface="Arial" panose="020B0604020202090204" pitchFamily="34" charset="0"/>
              <a:buChar char="•"/>
            </a:pPr>
            <a:r>
              <a:rPr lang="en-US" sz="1400" b="0" i="0" u="none" strike="noStrike" dirty="0">
                <a:solidFill>
                  <a:schemeClr val="tx1"/>
                </a:solidFill>
                <a:effectLst/>
                <a:latin typeface="Calibri" panose="020F0502020204030204" pitchFamily="34" charset="0"/>
                <a:cs typeface="Calibri" panose="020F0502020204030204" pitchFamily="34" charset="0"/>
              </a:rPr>
              <a:t>Create the Snow Leopard China Network to support harmonious development between humans and nature in China's high-altitude ecosystems.</a:t>
            </a:r>
            <a:endParaRPr lang="en-US" sz="1400" b="0" i="0" u="none" strike="noStrike" dirty="0">
              <a:solidFill>
                <a:schemeClr val="tx1"/>
              </a:solidFill>
              <a:effectLst/>
              <a:latin typeface="Calibri" panose="020F0502020204030204" pitchFamily="34" charset="0"/>
              <a:cs typeface="Calibri" panose="020F0502020204030204" pitchFamily="34" charset="0"/>
            </a:endParaRPr>
          </a:p>
          <a:p>
            <a:pPr>
              <a:lnSpc>
                <a:spcPct val="150000"/>
              </a:lnSpc>
              <a:spcBef>
                <a:spcPts val="120"/>
              </a:spcBef>
            </a:pPr>
            <a:endParaRPr lang="en-US" sz="1400" dirty="0">
              <a:solidFill>
                <a:schemeClr val="tx1"/>
              </a:solidFill>
              <a:latin typeface="Calibri" panose="020F0502020204030204" pitchFamily="34" charset="0"/>
              <a:cs typeface="Calibri" panose="020F0502020204030204" pitchFamily="34" charset="0"/>
            </a:endParaRPr>
          </a:p>
        </p:txBody>
      </p:sp>
      <p:grpSp>
        <p:nvGrpSpPr>
          <p:cNvPr id="10" name="Group 9"/>
          <p:cNvGrpSpPr/>
          <p:nvPr/>
        </p:nvGrpSpPr>
        <p:grpSpPr>
          <a:xfrm>
            <a:off x="7624882" y="1270174"/>
            <a:ext cx="4251432" cy="4787188"/>
            <a:chOff x="6981573" y="454696"/>
            <a:chExt cx="5069750" cy="5708629"/>
          </a:xfrm>
        </p:grpSpPr>
        <p:pic>
          <p:nvPicPr>
            <p:cNvPr id="4"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19117" y="454696"/>
              <a:ext cx="2532206" cy="1899154"/>
            </a:xfrm>
            <a:prstGeom prst="rect">
              <a:avLst/>
            </a:prstGeom>
          </p:spPr>
        </p:pic>
        <p:pic>
          <p:nvPicPr>
            <p:cNvPr id="5"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575" y="457203"/>
              <a:ext cx="2537542" cy="1899154"/>
            </a:xfrm>
            <a:prstGeom prst="rect">
              <a:avLst/>
            </a:prstGeom>
          </p:spPr>
        </p:pic>
        <p:pic>
          <p:nvPicPr>
            <p:cNvPr id="6"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573" y="2361013"/>
              <a:ext cx="2537544" cy="1903158"/>
            </a:xfrm>
            <a:prstGeom prst="rect">
              <a:avLst/>
            </a:prstGeom>
          </p:spPr>
        </p:pic>
        <p:pic>
          <p:nvPicPr>
            <p:cNvPr id="7"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116" y="2356357"/>
              <a:ext cx="2532206" cy="1899154"/>
            </a:xfrm>
            <a:prstGeom prst="rect">
              <a:avLst/>
            </a:prstGeom>
          </p:spPr>
        </p:pic>
        <p:pic>
          <p:nvPicPr>
            <p:cNvPr id="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911" y="4264171"/>
              <a:ext cx="2532205" cy="1899154"/>
            </a:xfrm>
            <a:prstGeom prst="rect">
              <a:avLst/>
            </a:prstGeom>
          </p:spPr>
        </p:pic>
        <p:pic>
          <p:nvPicPr>
            <p:cNvPr id="9"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9115" y="4237572"/>
              <a:ext cx="2532205" cy="1899154"/>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243173" cy="6858001"/>
          </a:xfrm>
          <a:prstGeom prst="rect">
            <a:avLst/>
          </a:prstGeom>
        </p:spPr>
      </p:pic>
      <p:sp>
        <p:nvSpPr>
          <p:cNvPr id="6" name="标题 1"/>
          <p:cNvSpPr>
            <a:spLocks noGrp="1"/>
          </p:cNvSpPr>
          <p:nvPr>
            <p:ph type="title"/>
          </p:nvPr>
        </p:nvSpPr>
        <p:spPr>
          <a:xfrm>
            <a:off x="3940352" y="4953491"/>
            <a:ext cx="10515600" cy="1325563"/>
          </a:xfrm>
        </p:spPr>
        <p:txBody>
          <a:bodyPr>
            <a:normAutofit/>
          </a:bodyPr>
          <a:lstStyle/>
          <a:p>
            <a:pPr algn="ctr"/>
            <a:r>
              <a:rPr kumimoji="1" lang="en-US" altLang="zh-CN" sz="6600" b="1" dirty="0">
                <a:solidFill>
                  <a:schemeClr val="accent2">
                    <a:lumMod val="50000"/>
                  </a:schemeClr>
                </a:solidFill>
              </a:rPr>
              <a:t>Thank</a:t>
            </a:r>
            <a:r>
              <a:rPr kumimoji="1" lang="zh-CN" altLang="en-US" sz="6600" b="1" dirty="0">
                <a:solidFill>
                  <a:schemeClr val="accent2">
                    <a:lumMod val="50000"/>
                  </a:schemeClr>
                </a:solidFill>
              </a:rPr>
              <a:t> </a:t>
            </a:r>
            <a:r>
              <a:rPr kumimoji="1" lang="en-US" altLang="zh-CN" sz="6600" b="1" dirty="0">
                <a:solidFill>
                  <a:schemeClr val="accent2">
                    <a:lumMod val="50000"/>
                  </a:schemeClr>
                </a:solidFill>
              </a:rPr>
              <a:t>you</a:t>
            </a:r>
            <a:r>
              <a:rPr kumimoji="1" lang="zh-CN" altLang="en-US" sz="6600" b="1" dirty="0">
                <a:solidFill>
                  <a:schemeClr val="accent2">
                    <a:lumMod val="50000"/>
                  </a:schemeClr>
                </a:solidFill>
              </a:rPr>
              <a:t> </a:t>
            </a:r>
            <a:r>
              <a:rPr kumimoji="1" lang="en-US" altLang="zh-CN" sz="6600" b="1" dirty="0">
                <a:solidFill>
                  <a:schemeClr val="accent2">
                    <a:lumMod val="50000"/>
                  </a:schemeClr>
                </a:solidFill>
              </a:rPr>
              <a:t>all!</a:t>
            </a:r>
            <a:endParaRPr kumimoji="1" lang="zh-CN" altLang="en-US" sz="6600" b="1" dirty="0">
              <a:solidFill>
                <a:schemeClr val="accent2">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323545" y="1844056"/>
            <a:ext cx="2880320" cy="3607206"/>
          </a:xfrm>
          <a:prstGeom prst="rect">
            <a:avLst/>
          </a:prstGeom>
        </p:spPr>
        <p:txBody>
          <a:bodyPr wrap="square">
            <a:spAutoFit/>
          </a:bodyPr>
          <a:lstStyle/>
          <a:p>
            <a:pPr>
              <a:lnSpc>
                <a:spcPct val="150000"/>
              </a:lnSpc>
            </a:pPr>
            <a:r>
              <a:rPr lang="en-GB" altLang="zh-CN" b="1" dirty="0">
                <a:latin typeface="Calibri" panose="020F0502020204030204" pitchFamily="34" charset="0"/>
                <a:cs typeface="Calibri" panose="020F0502020204030204" pitchFamily="34" charset="0"/>
              </a:rPr>
              <a:t>Nine regions: </a:t>
            </a:r>
            <a:endParaRPr lang="en-GB" altLang="zh-CN" b="1"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(1) Altai Mountain</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(2) </a:t>
            </a:r>
            <a:r>
              <a:rPr lang="en-GB" altLang="zh-CN" dirty="0" err="1">
                <a:latin typeface="Calibri" panose="020F0502020204030204" pitchFamily="34" charset="0"/>
                <a:cs typeface="Calibri" panose="020F0502020204030204" pitchFamily="34" charset="0"/>
              </a:rPr>
              <a:t>Altun</a:t>
            </a:r>
            <a:r>
              <a:rPr lang="en-GB" altLang="zh-CN" dirty="0">
                <a:latin typeface="Calibri" panose="020F0502020204030204" pitchFamily="34" charset="0"/>
                <a:cs typeface="Calibri" panose="020F0502020204030204" pitchFamily="34" charset="0"/>
              </a:rPr>
              <a:t>-Qilian </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(3) </a:t>
            </a:r>
            <a:r>
              <a:rPr lang="en-GB" altLang="zh-CN" dirty="0" err="1">
                <a:latin typeface="Calibri" panose="020F0502020204030204" pitchFamily="34" charset="0"/>
                <a:cs typeface="Calibri" panose="020F0502020204030204" pitchFamily="34" charset="0"/>
              </a:rPr>
              <a:t>Tianshan</a:t>
            </a:r>
            <a:r>
              <a:rPr lang="en-GB" altLang="zh-CN" dirty="0">
                <a:latin typeface="Calibri" panose="020F0502020204030204" pitchFamily="34" charset="0"/>
                <a:cs typeface="Calibri" panose="020F0502020204030204" pitchFamily="34" charset="0"/>
              </a:rPr>
              <a:t> </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(4) Pamir’s Kunlun-  </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      Karakoram </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(5) Himalayas</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(6) Qinghai Tibet Plateau</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(7) </a:t>
            </a:r>
            <a:r>
              <a:rPr lang="en-GB" altLang="zh-CN" dirty="0" err="1">
                <a:latin typeface="Calibri" panose="020F0502020204030204" pitchFamily="34" charset="0"/>
                <a:cs typeface="Calibri" panose="020F0502020204030204" pitchFamily="34" charset="0"/>
              </a:rPr>
              <a:t>Hengduan</a:t>
            </a:r>
            <a:r>
              <a:rPr lang="en-GB" altLang="zh-CN" dirty="0">
                <a:latin typeface="Calibri" panose="020F0502020204030204" pitchFamily="34" charset="0"/>
                <a:cs typeface="Calibri" panose="020F0502020204030204" pitchFamily="34" charset="0"/>
              </a:rPr>
              <a:t> Mountain</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(8) </a:t>
            </a:r>
            <a:r>
              <a:rPr lang="en-GB" altLang="zh-CN" dirty="0" err="1">
                <a:latin typeface="Calibri" panose="020F0502020204030204" pitchFamily="34" charset="0"/>
                <a:cs typeface="Calibri" panose="020F0502020204030204" pitchFamily="34" charset="0"/>
              </a:rPr>
              <a:t>Yinshan</a:t>
            </a:r>
            <a:endParaRPr lang="en-GB" altLang="zh-CN" dirty="0">
              <a:latin typeface="Calibri" panose="020F0502020204030204" pitchFamily="34" charset="0"/>
              <a:cs typeface="Calibri" panose="020F0502020204030204" pitchFamily="34" charset="0"/>
            </a:endParaRPr>
          </a:p>
          <a:p>
            <a:pPr>
              <a:lnSpc>
                <a:spcPct val="150000"/>
              </a:lnSpc>
            </a:pPr>
            <a:r>
              <a:rPr lang="en-GB" altLang="zh-CN" dirty="0">
                <a:latin typeface="Calibri" panose="020F0502020204030204" pitchFamily="34" charset="0"/>
                <a:cs typeface="Calibri" panose="020F0502020204030204" pitchFamily="34" charset="0"/>
              </a:rPr>
              <a:t>(9) </a:t>
            </a:r>
            <a:r>
              <a:rPr lang="en-GB" altLang="zh-CN" dirty="0" err="1">
                <a:latin typeface="Calibri" panose="020F0502020204030204" pitchFamily="34" charset="0"/>
                <a:cs typeface="Calibri" panose="020F0502020204030204" pitchFamily="34" charset="0"/>
              </a:rPr>
              <a:t>Helanshan</a:t>
            </a:r>
            <a:r>
              <a:rPr lang="en-GB" altLang="zh-CN" dirty="0">
                <a:latin typeface="Calibri" panose="020F0502020204030204" pitchFamily="34" charset="0"/>
                <a:cs typeface="Calibri" panose="020F0502020204030204" pitchFamily="34" charset="0"/>
              </a:rPr>
              <a:t> Mountain </a:t>
            </a:r>
            <a:endParaRPr lang="zh-CN" altLang="en-US" dirty="0">
              <a:latin typeface="Calibri" panose="020F0502020204030204" pitchFamily="34" charset="0"/>
              <a:cs typeface="Calibri" panose="020F0502020204030204" pitchFamily="34" charset="0"/>
            </a:endParaRPr>
          </a:p>
        </p:txBody>
      </p:sp>
      <p:cxnSp>
        <p:nvCxnSpPr>
          <p:cNvPr id="9" name="直接连接符 8"/>
          <p:cNvCxnSpPr/>
          <p:nvPr/>
        </p:nvCxnSpPr>
        <p:spPr>
          <a:xfrm>
            <a:off x="8134804" y="752534"/>
            <a:ext cx="0" cy="4680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524000" y="5469469"/>
            <a:ext cx="8991600" cy="14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F:\GIS\项目\全国雪豹项目\现有及计划研究区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20634" y="803359"/>
            <a:ext cx="6442162" cy="4608512"/>
          </a:xfrm>
          <a:prstGeom prst="rect">
            <a:avLst/>
          </a:prstGeom>
          <a:noFill/>
        </p:spPr>
      </p:pic>
      <p:sp>
        <p:nvSpPr>
          <p:cNvPr id="8" name="Title 1"/>
          <p:cNvSpPr txBox="1"/>
          <p:nvPr/>
        </p:nvSpPr>
        <p:spPr>
          <a:xfrm>
            <a:off x="1620634" y="5541462"/>
            <a:ext cx="8904140" cy="6693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latin typeface="Calibri" panose="020F0502020204030204" pitchFamily="34" charset="0"/>
                <a:cs typeface="Calibri" panose="020F0502020204030204" pitchFamily="34" charset="0"/>
              </a:rPr>
              <a:t>Nine c</a:t>
            </a:r>
            <a:r>
              <a:rPr lang="en-US" altLang="zh-CN" sz="2000" dirty="0">
                <a:latin typeface="Calibri" panose="020F0502020204030204" pitchFamily="34" charset="0"/>
                <a:cs typeface="Calibri" panose="020F0502020204030204" pitchFamily="34" charset="0"/>
              </a:rPr>
              <a:t>ore distribution regions of snow leopard in China </a:t>
            </a:r>
            <a:r>
              <a:rPr lang="en-GB" altLang="zh-CN" sz="2000" dirty="0">
                <a:latin typeface="Calibri" panose="020F0502020204030204" pitchFamily="34" charset="0"/>
                <a:cs typeface="Calibri" panose="020F0502020204030204" pitchFamily="34" charset="0"/>
              </a:rPr>
              <a:t>(CSLCAP</a:t>
            </a:r>
            <a:r>
              <a:rPr lang="en-US" altLang="en-GB" sz="2000" dirty="0">
                <a:latin typeface="Calibri" panose="020F0502020204030204" pitchFamily="34" charset="0"/>
                <a:cs typeface="Calibri" panose="020F0502020204030204" pitchFamily="34" charset="0"/>
              </a:rPr>
              <a:t>, 2013</a:t>
            </a:r>
            <a:r>
              <a:rPr lang="en-GB" altLang="zh-CN" sz="2000" dirty="0">
                <a:latin typeface="Calibri" panose="020F0502020204030204" pitchFamily="34" charset="0"/>
                <a:cs typeface="Calibri" panose="020F0502020204030204" pitchFamily="34" charset="0"/>
              </a:rPr>
              <a:t>)</a:t>
            </a:r>
            <a:endParaRPr lang="en-GB" sz="2000"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628901" y="16933"/>
            <a:ext cx="737587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245962" y="169319"/>
            <a:ext cx="10682468" cy="5545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dirty="0"/>
              <a:t>Implementation status of the NSLEP</a:t>
            </a:r>
            <a:endParaRPr sz="3200" dirty="0"/>
          </a:p>
        </p:txBody>
      </p:sp>
      <p:sp>
        <p:nvSpPr>
          <p:cNvPr id="2" name="Google Shape;96;p2"/>
          <p:cNvSpPr txBox="1"/>
          <p:nvPr/>
        </p:nvSpPr>
        <p:spPr>
          <a:xfrm>
            <a:off x="245962" y="905866"/>
            <a:ext cx="11505051" cy="35244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panose="020B0604020202090204"/>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panose="020B0604020202090204"/>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panose="020B0604020202090204"/>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9pPr>
          </a:lstStyle>
          <a:p>
            <a:pPr marL="0" indent="274320">
              <a:lnSpc>
                <a:spcPct val="140000"/>
              </a:lnSpc>
              <a:spcBef>
                <a:spcPts val="600"/>
              </a:spcBef>
              <a:buSzPct val="100000"/>
              <a:buFont typeface="Arial" panose="020B0604020202090204" pitchFamily="34" charset="0"/>
              <a:buChar char="•"/>
            </a:pPr>
            <a:r>
              <a:rPr lang="en-US" sz="1400" dirty="0">
                <a:solidFill>
                  <a:schemeClr val="accent5"/>
                </a:solidFill>
              </a:rPr>
              <a:t>#1 Goal </a:t>
            </a:r>
            <a:r>
              <a:rPr lang="en-US" sz="1400" b="1" dirty="0"/>
              <a:t>: Investigating and monitoring snow leopard populations and habitat dynamics,  strengthening basic research and conservation planning </a:t>
            </a:r>
            <a:endParaRPr lang="en-US" sz="1400" b="1" dirty="0"/>
          </a:p>
          <a:p>
            <a:pPr marL="0" indent="274320">
              <a:lnSpc>
                <a:spcPct val="140000"/>
              </a:lnSpc>
              <a:spcBef>
                <a:spcPts val="600"/>
              </a:spcBef>
              <a:buSzPct val="100000"/>
            </a:pPr>
            <a:r>
              <a:rPr lang="en-US" sz="1400" i="1" dirty="0">
                <a:solidFill>
                  <a:schemeClr val="accent5"/>
                </a:solidFill>
              </a:rPr>
              <a:t>Progress &amp; Status </a:t>
            </a:r>
            <a:endParaRPr lang="en-US" altLang="zh-CN" sz="1400" i="1" dirty="0">
              <a:solidFill>
                <a:schemeClr val="accent5"/>
              </a:solidFill>
            </a:endParaRPr>
          </a:p>
          <a:p>
            <a:pPr marL="0" indent="0">
              <a:lnSpc>
                <a:spcPct val="140000"/>
              </a:lnSpc>
              <a:spcBef>
                <a:spcPts val="600"/>
              </a:spcBef>
              <a:buSzPct val="100000"/>
              <a:buNone/>
            </a:pPr>
            <a:r>
              <a:rPr lang="zh-CN" altLang="en-US" sz="1400" dirty="0">
                <a:latin typeface="Calibri,Bold"/>
              </a:rPr>
              <a:t>       </a:t>
            </a:r>
            <a:r>
              <a:rPr lang="en-US" altLang="zh-CN" sz="1400" dirty="0">
                <a:latin typeface="Calibri,Bold"/>
              </a:rPr>
              <a:t>--</a:t>
            </a:r>
            <a:r>
              <a:rPr lang="zh-CN" altLang="en-US" sz="1400" dirty="0">
                <a:latin typeface="Calibri,Bold"/>
              </a:rPr>
              <a:t> </a:t>
            </a:r>
            <a:r>
              <a:rPr lang="en-US" sz="1400" dirty="0">
                <a:latin typeface="Calibri,Bold"/>
              </a:rPr>
              <a:t>Snow leopard survey has covered areas in all </a:t>
            </a:r>
            <a:r>
              <a:rPr lang="en-US" sz="1400" dirty="0">
                <a:solidFill>
                  <a:schemeClr val="accent5"/>
                </a:solidFill>
                <a:latin typeface="Calibri,Bold"/>
              </a:rPr>
              <a:t>7 range-provinces , rapidly increasing  </a:t>
            </a:r>
            <a:r>
              <a:rPr lang="en-US" altLang="zh-CN" sz="1400" dirty="0">
                <a:solidFill>
                  <a:schemeClr val="accent5"/>
                </a:solidFill>
                <a:latin typeface="Calibri,Bold"/>
              </a:rPr>
              <a:t>“</a:t>
            </a:r>
            <a:r>
              <a:rPr lang="en-US" sz="1400" dirty="0">
                <a:solidFill>
                  <a:schemeClr val="accent5"/>
                </a:solidFill>
                <a:latin typeface="Calibri,Bold"/>
              </a:rPr>
              <a:t>snow leopard population and habitat survey and assessment ” projects taking place in s</a:t>
            </a:r>
            <a:r>
              <a:rPr lang="en-US" altLang="zh-CN" sz="1400" dirty="0">
                <a:solidFill>
                  <a:schemeClr val="accent5"/>
                </a:solidFill>
                <a:latin typeface="Calibri,Bold"/>
              </a:rPr>
              <a:t>now</a:t>
            </a:r>
            <a:r>
              <a:rPr lang="zh-CN" altLang="en-US" sz="1400" dirty="0">
                <a:solidFill>
                  <a:schemeClr val="accent5"/>
                </a:solidFill>
                <a:latin typeface="Calibri,Bold"/>
              </a:rPr>
              <a:t> </a:t>
            </a:r>
            <a:r>
              <a:rPr lang="en-US" sz="1400" dirty="0">
                <a:solidFill>
                  <a:schemeClr val="accent5"/>
                </a:solidFill>
                <a:latin typeface="Calibri,Bold"/>
              </a:rPr>
              <a:t>l</a:t>
            </a:r>
            <a:r>
              <a:rPr lang="en-US" altLang="zh-CN" sz="1400" dirty="0">
                <a:solidFill>
                  <a:schemeClr val="accent5"/>
                </a:solidFill>
                <a:latin typeface="Calibri,Bold"/>
              </a:rPr>
              <a:t>eopard</a:t>
            </a:r>
            <a:r>
              <a:rPr lang="en-US" sz="1400" dirty="0">
                <a:solidFill>
                  <a:schemeClr val="accent5"/>
                </a:solidFill>
                <a:latin typeface="Calibri,Bold"/>
              </a:rPr>
              <a:t> habitat</a:t>
            </a:r>
            <a:endParaRPr lang="en-US" sz="1400" dirty="0">
              <a:solidFill>
                <a:schemeClr val="accent5"/>
              </a:solidFill>
            </a:endParaRPr>
          </a:p>
          <a:p>
            <a:pPr marL="274320" indent="0">
              <a:lnSpc>
                <a:spcPct val="140000"/>
              </a:lnSpc>
              <a:spcBef>
                <a:spcPts val="600"/>
              </a:spcBef>
              <a:buSzPct val="100000"/>
              <a:buNone/>
            </a:pPr>
            <a:r>
              <a:rPr lang="en-US" altLang="zh-CN" sz="1400" dirty="0">
                <a:latin typeface="Calibri,Bold"/>
              </a:rPr>
              <a:t>--G</a:t>
            </a:r>
            <a:r>
              <a:rPr lang="en-US" sz="1400" dirty="0">
                <a:solidFill>
                  <a:schemeClr val="accent5"/>
                </a:solidFill>
                <a:latin typeface="Calibri,Bold"/>
              </a:rPr>
              <a:t>overnment funded snow leopard satellite tracking projects : 10 collared snow leopards from 4 provinces, ongoing snow leopard rehabilitation and reintroduction programs in </a:t>
            </a:r>
            <a:r>
              <a:rPr lang="en-US" sz="1600" dirty="0" err="1">
                <a:latin typeface="Calibri" panose="020F0502020204030204" pitchFamily="34" charset="0"/>
              </a:rPr>
              <a:t>Helan</a:t>
            </a:r>
            <a:r>
              <a:rPr lang="en-US" sz="1400" dirty="0">
                <a:solidFill>
                  <a:schemeClr val="accent5"/>
                </a:solidFill>
                <a:latin typeface="Calibri,Bold"/>
              </a:rPr>
              <a:t> Mountain</a:t>
            </a:r>
            <a:r>
              <a:rPr lang="zh-CN" altLang="en-US" sz="1400" dirty="0">
                <a:solidFill>
                  <a:schemeClr val="accent5"/>
                </a:solidFill>
                <a:latin typeface="Calibri,Bold"/>
              </a:rPr>
              <a:t> </a:t>
            </a:r>
            <a:r>
              <a:rPr lang="en-US" altLang="zh-CN" sz="1400" dirty="0">
                <a:solidFill>
                  <a:schemeClr val="accent5"/>
                </a:solidFill>
                <a:latin typeface="Calibri,Bold"/>
              </a:rPr>
              <a:t>and</a:t>
            </a:r>
            <a:r>
              <a:rPr lang="zh-CN" altLang="en-US" sz="1400" dirty="0">
                <a:solidFill>
                  <a:schemeClr val="accent5"/>
                </a:solidFill>
                <a:latin typeface="Calibri,Bold"/>
              </a:rPr>
              <a:t> </a:t>
            </a:r>
            <a:r>
              <a:rPr lang="en-US" altLang="zh-CN" sz="1400" dirty="0">
                <a:solidFill>
                  <a:schemeClr val="accent5"/>
                </a:solidFill>
                <a:latin typeface="Calibri,Bold"/>
              </a:rPr>
              <a:t>related</a:t>
            </a:r>
            <a:r>
              <a:rPr lang="zh-CN" altLang="en-US" sz="1400" dirty="0">
                <a:solidFill>
                  <a:schemeClr val="accent5"/>
                </a:solidFill>
                <a:latin typeface="Calibri,Bold"/>
              </a:rPr>
              <a:t> </a:t>
            </a:r>
            <a:r>
              <a:rPr lang="en-US" altLang="zh-CN" sz="1400" dirty="0">
                <a:solidFill>
                  <a:schemeClr val="accent5"/>
                </a:solidFill>
                <a:latin typeface="Calibri,Bold"/>
              </a:rPr>
              <a:t>ranges</a:t>
            </a:r>
            <a:r>
              <a:rPr lang="en-US" sz="1400" dirty="0">
                <a:solidFill>
                  <a:schemeClr val="accent5"/>
                </a:solidFill>
                <a:latin typeface="Calibri,Bold"/>
              </a:rPr>
              <a:t> etc. </a:t>
            </a:r>
            <a:endParaRPr lang="en-US" sz="1400" dirty="0">
              <a:solidFill>
                <a:schemeClr val="accent5"/>
              </a:solidFill>
              <a:latin typeface="Calibri,Bold"/>
            </a:endParaRPr>
          </a:p>
          <a:p>
            <a:pPr marL="274320" indent="0">
              <a:lnSpc>
                <a:spcPct val="140000"/>
              </a:lnSpc>
              <a:spcBef>
                <a:spcPts val="600"/>
              </a:spcBef>
              <a:buSzPct val="100000"/>
              <a:buNone/>
            </a:pPr>
            <a:r>
              <a:rPr lang="en-US" altLang="zh-CN" sz="1400" dirty="0">
                <a:latin typeface="Calibri,Bold"/>
              </a:rPr>
              <a:t>--</a:t>
            </a:r>
            <a:r>
              <a:rPr lang="en-US" sz="1400" dirty="0">
                <a:latin typeface="Calibri,Bold"/>
              </a:rPr>
              <a:t>Sub-regionally make scientific planning for snow leopard: </a:t>
            </a:r>
            <a:r>
              <a:rPr lang="en-US" sz="1400" dirty="0">
                <a:solidFill>
                  <a:schemeClr val="accent5"/>
                </a:solidFill>
                <a:latin typeface="Calibri,Bold"/>
              </a:rPr>
              <a:t>increased s</a:t>
            </a:r>
            <a:r>
              <a:rPr lang="en-US" altLang="zh-CN" sz="1400" dirty="0">
                <a:solidFill>
                  <a:schemeClr val="accent5"/>
                </a:solidFill>
                <a:latin typeface="Calibri,Bold"/>
              </a:rPr>
              <a:t>now</a:t>
            </a:r>
            <a:r>
              <a:rPr lang="zh-CN" altLang="en-US" sz="1400" dirty="0">
                <a:solidFill>
                  <a:schemeClr val="accent5"/>
                </a:solidFill>
                <a:latin typeface="Calibri,Bold"/>
              </a:rPr>
              <a:t> </a:t>
            </a:r>
            <a:r>
              <a:rPr lang="en-US" sz="1400" dirty="0">
                <a:solidFill>
                  <a:schemeClr val="accent5"/>
                </a:solidFill>
                <a:latin typeface="Calibri,Bold"/>
              </a:rPr>
              <a:t>l</a:t>
            </a:r>
            <a:r>
              <a:rPr lang="en-US" altLang="zh-CN" sz="1400" dirty="0">
                <a:solidFill>
                  <a:schemeClr val="accent5"/>
                </a:solidFill>
                <a:latin typeface="Calibri,Bold"/>
              </a:rPr>
              <a:t>eopard</a:t>
            </a:r>
            <a:r>
              <a:rPr lang="en-US" sz="1400" dirty="0">
                <a:solidFill>
                  <a:schemeClr val="accent5"/>
                </a:solidFill>
                <a:latin typeface="Calibri,Bold"/>
              </a:rPr>
              <a:t> monitoring projects supported by provincial administrations in major mountains across all 7 range provinces since 2018, which 5 provinces yielded s</a:t>
            </a:r>
            <a:r>
              <a:rPr lang="en-US" altLang="zh-CN" sz="1400" dirty="0">
                <a:solidFill>
                  <a:schemeClr val="accent5"/>
                </a:solidFill>
                <a:latin typeface="Calibri,Bold"/>
              </a:rPr>
              <a:t>now</a:t>
            </a:r>
            <a:r>
              <a:rPr lang="zh-CN" altLang="en-US" sz="1400" dirty="0">
                <a:solidFill>
                  <a:schemeClr val="accent5"/>
                </a:solidFill>
                <a:latin typeface="Calibri,Bold"/>
              </a:rPr>
              <a:t> </a:t>
            </a:r>
            <a:r>
              <a:rPr lang="en-US" sz="1400" dirty="0">
                <a:solidFill>
                  <a:schemeClr val="accent5"/>
                </a:solidFill>
                <a:latin typeface="Calibri,Bold"/>
              </a:rPr>
              <a:t>l</a:t>
            </a:r>
            <a:r>
              <a:rPr lang="en-US" altLang="zh-CN" sz="1400" dirty="0">
                <a:solidFill>
                  <a:schemeClr val="accent5"/>
                </a:solidFill>
                <a:latin typeface="Calibri,Bold"/>
              </a:rPr>
              <a:t>eopard</a:t>
            </a:r>
            <a:r>
              <a:rPr lang="en-US" sz="1400" dirty="0">
                <a:solidFill>
                  <a:schemeClr val="accent5"/>
                </a:solidFill>
                <a:latin typeface="Calibri,Bold"/>
              </a:rPr>
              <a:t> density estimates as main results</a:t>
            </a:r>
            <a:endParaRPr lang="en-US" sz="1400" dirty="0"/>
          </a:p>
        </p:txBody>
      </p:sp>
      <p:grpSp>
        <p:nvGrpSpPr>
          <p:cNvPr id="3" name="Group 2"/>
          <p:cNvGrpSpPr/>
          <p:nvPr/>
        </p:nvGrpSpPr>
        <p:grpSpPr>
          <a:xfrm>
            <a:off x="7866920" y="5549071"/>
            <a:ext cx="3152637" cy="1253744"/>
            <a:chOff x="1548597" y="2220202"/>
            <a:chExt cx="5270808" cy="1783327"/>
          </a:xfrm>
        </p:grpSpPr>
        <p:pic>
          <p:nvPicPr>
            <p:cNvPr id="6"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8624"/>
            <a:stretch>
              <a:fillRect/>
            </a:stretch>
          </p:blipFill>
          <p:spPr>
            <a:xfrm>
              <a:off x="1548597" y="2220202"/>
              <a:ext cx="2579914" cy="1783327"/>
            </a:xfrm>
            <a:prstGeom prst="rect">
              <a:avLst/>
            </a:prstGeom>
          </p:spPr>
        </p:pic>
        <p:pic>
          <p:nvPicPr>
            <p:cNvPr id="8" name="图片 5"/>
            <p:cNvPicPr>
              <a:picLocks noChangeAspect="1"/>
            </p:cNvPicPr>
            <p:nvPr/>
          </p:nvPicPr>
          <p:blipFill rotWithShape="1">
            <a:blip r:embed="rId2" cstate="print">
              <a:extLst>
                <a:ext uri="{28A0092B-C50C-407E-A947-70E740481C1C}">
                  <a14:useLocalDpi xmlns:a14="http://schemas.microsoft.com/office/drawing/2010/main" val="0"/>
                </a:ext>
              </a:extLst>
            </a:blip>
            <a:srcRect b="7077"/>
            <a:stretch>
              <a:fillRect/>
            </a:stretch>
          </p:blipFill>
          <p:spPr>
            <a:xfrm>
              <a:off x="4124045" y="2403255"/>
              <a:ext cx="2695360" cy="1598842"/>
            </a:xfrm>
            <a:prstGeom prst="rect">
              <a:avLst/>
            </a:prstGeom>
          </p:spPr>
        </p:pic>
      </p:grpSp>
      <p:pic>
        <p:nvPicPr>
          <p:cNvPr id="12" name="图片 16"/>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t="9862"/>
          <a:stretch>
            <a:fillRect/>
          </a:stretch>
        </p:blipFill>
        <p:spPr>
          <a:xfrm>
            <a:off x="5757190" y="5770596"/>
            <a:ext cx="1996652" cy="1011132"/>
          </a:xfrm>
          <a:prstGeom prst="rect">
            <a:avLst/>
          </a:prstGeom>
          <a:noFill/>
        </p:spPr>
      </p:pic>
      <p:pic>
        <p:nvPicPr>
          <p:cNvPr id="13" name="图片 6"/>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b="24747"/>
          <a:stretch>
            <a:fillRect/>
          </a:stretch>
        </p:blipFill>
        <p:spPr>
          <a:xfrm>
            <a:off x="5757190" y="4584659"/>
            <a:ext cx="1996652" cy="1126931"/>
          </a:xfrm>
          <a:prstGeom prst="rect">
            <a:avLst/>
          </a:prstGeom>
          <a:noFill/>
          <a:ln>
            <a:noFill/>
          </a:ln>
        </p:spPr>
      </p:pic>
      <p:grpSp>
        <p:nvGrpSpPr>
          <p:cNvPr id="16" name="Group 15"/>
          <p:cNvGrpSpPr/>
          <p:nvPr/>
        </p:nvGrpSpPr>
        <p:grpSpPr>
          <a:xfrm>
            <a:off x="681044" y="4536006"/>
            <a:ext cx="5412198" cy="2245722"/>
            <a:chOff x="240775" y="4312292"/>
            <a:chExt cx="6097977" cy="2530277"/>
          </a:xfrm>
        </p:grpSpPr>
        <p:pic>
          <p:nvPicPr>
            <p:cNvPr id="7" name="Picture 6"/>
            <p:cNvPicPr>
              <a:picLocks noChangeAspect="1"/>
            </p:cNvPicPr>
            <p:nvPr/>
          </p:nvPicPr>
          <p:blipFill>
            <a:blip r:embed="rId7"/>
            <a:stretch>
              <a:fillRect/>
            </a:stretch>
          </p:blipFill>
          <p:spPr>
            <a:xfrm>
              <a:off x="457909" y="4312292"/>
              <a:ext cx="4630626" cy="2222500"/>
            </a:xfrm>
            <a:prstGeom prst="rect">
              <a:avLst/>
            </a:prstGeom>
          </p:spPr>
        </p:pic>
        <p:sp>
          <p:nvSpPr>
            <p:cNvPr id="15" name="TextBox 14"/>
            <p:cNvSpPr txBox="1"/>
            <p:nvPr/>
          </p:nvSpPr>
          <p:spPr>
            <a:xfrm>
              <a:off x="240775" y="6495794"/>
              <a:ext cx="6097977" cy="346775"/>
            </a:xfrm>
            <a:prstGeom prst="rect">
              <a:avLst/>
            </a:prstGeom>
            <a:noFill/>
          </p:spPr>
          <p:txBody>
            <a:bodyPr wrap="square">
              <a:spAutoFit/>
            </a:bodyPr>
            <a:lstStyle/>
            <a:p>
              <a:r>
                <a:rPr lang="en-US" altLang="zh-CN" dirty="0">
                  <a:solidFill>
                    <a:schemeClr val="accent5"/>
                  </a:solidFill>
                  <a:latin typeface="Calibri,Bold"/>
                </a:rPr>
                <a:t>I</a:t>
              </a:r>
              <a:r>
                <a:rPr lang="en-US" sz="1400" dirty="0">
                  <a:solidFill>
                    <a:schemeClr val="accent5"/>
                  </a:solidFill>
                  <a:latin typeface="Calibri,Bold"/>
                </a:rPr>
                <a:t>ncreased publications on s</a:t>
              </a:r>
              <a:r>
                <a:rPr lang="en-US" altLang="zh-CN" sz="1400" dirty="0">
                  <a:solidFill>
                    <a:schemeClr val="accent5"/>
                  </a:solidFill>
                  <a:latin typeface="Calibri,Bold"/>
                </a:rPr>
                <a:t>now</a:t>
              </a:r>
              <a:r>
                <a:rPr lang="zh-CN" altLang="en-US" sz="1400" dirty="0">
                  <a:solidFill>
                    <a:schemeClr val="accent5"/>
                  </a:solidFill>
                  <a:latin typeface="Calibri,Bold"/>
                </a:rPr>
                <a:t> </a:t>
              </a:r>
              <a:r>
                <a:rPr lang="en-US" sz="1400" dirty="0">
                  <a:solidFill>
                    <a:schemeClr val="accent5"/>
                  </a:solidFill>
                  <a:latin typeface="Calibri,Bold"/>
                </a:rPr>
                <a:t>l</a:t>
              </a:r>
              <a:r>
                <a:rPr lang="en-US" altLang="zh-CN" sz="1400" dirty="0">
                  <a:solidFill>
                    <a:schemeClr val="accent5"/>
                  </a:solidFill>
                  <a:latin typeface="Calibri,Bold"/>
                </a:rPr>
                <a:t>eopard</a:t>
              </a:r>
              <a:r>
                <a:rPr lang="en-US" dirty="0">
                  <a:solidFill>
                    <a:schemeClr val="accent5"/>
                  </a:solidFill>
                  <a:latin typeface="Calibri,Bold"/>
                </a:rPr>
                <a:t>-related topics </a:t>
              </a:r>
              <a:r>
                <a:rPr lang="en-US" sz="1400" dirty="0">
                  <a:solidFill>
                    <a:schemeClr val="accent5"/>
                  </a:solidFill>
                  <a:latin typeface="Calibri,Bold"/>
                </a:rPr>
                <a:t> in China</a:t>
              </a:r>
              <a:endParaRPr lang="en-US" dirty="0"/>
            </a:p>
          </p:txBody>
        </p:sp>
      </p:grpSp>
      <p:pic>
        <p:nvPicPr>
          <p:cNvPr id="14"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66920" y="4584660"/>
            <a:ext cx="1540457" cy="1134120"/>
          </a:xfrm>
          <a:prstGeom prst="rect">
            <a:avLst/>
          </a:prstGeom>
        </p:spPr>
      </p:pic>
      <p:pic>
        <p:nvPicPr>
          <p:cNvPr id="17" name="图片 8"/>
          <p:cNvPicPr>
            <a:picLocks noChangeAspect="1"/>
          </p:cNvPicPr>
          <p:nvPr/>
        </p:nvPicPr>
        <p:blipFill rotWithShape="1">
          <a:blip r:embed="rId9" cstate="print">
            <a:extLst>
              <a:ext uri="{28A0092B-C50C-407E-A947-70E740481C1C}">
                <a14:useLocalDpi xmlns:a14="http://schemas.microsoft.com/office/drawing/2010/main" val="0"/>
              </a:ext>
            </a:extLst>
          </a:blip>
          <a:srcRect r="17252"/>
          <a:stretch>
            <a:fillRect/>
          </a:stretch>
        </p:blipFill>
        <p:spPr>
          <a:xfrm>
            <a:off x="9407377" y="4584659"/>
            <a:ext cx="1612180" cy="11480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Google Shape;96;p2"/>
          <p:cNvSpPr txBox="1"/>
          <p:nvPr/>
        </p:nvSpPr>
        <p:spPr>
          <a:xfrm>
            <a:off x="119931" y="292874"/>
            <a:ext cx="11952138" cy="32538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panose="020B0604020202090204"/>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panose="020B0604020202090204"/>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panose="020B0604020202090204"/>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panose="020B0604020202090204"/>
              <a:buChar char="•"/>
              <a:defRPr sz="1800" b="0" i="0" u="none" strike="noStrike" cap="none">
                <a:solidFill>
                  <a:schemeClr val="dk1"/>
                </a:solidFill>
                <a:latin typeface="Calibri"/>
                <a:ea typeface="Calibri"/>
                <a:cs typeface="Calibri"/>
                <a:sym typeface="Calibri"/>
              </a:defRPr>
            </a:lvl9pPr>
          </a:lstStyle>
          <a:p>
            <a:pPr marL="0" indent="274320">
              <a:lnSpc>
                <a:spcPct val="140000"/>
              </a:lnSpc>
              <a:spcBef>
                <a:spcPts val="600"/>
              </a:spcBef>
              <a:buSzPct val="100000"/>
              <a:buFont typeface="Arial" panose="020B0604020202090204" pitchFamily="34" charset="0"/>
              <a:buChar char="•"/>
            </a:pPr>
            <a:r>
              <a:rPr lang="en-US" sz="1500" dirty="0">
                <a:solidFill>
                  <a:schemeClr val="accent5"/>
                </a:solidFill>
                <a:sym typeface="Arial" panose="020B0604020202090204"/>
              </a:rPr>
              <a:t>#2 Goal : </a:t>
            </a:r>
            <a:r>
              <a:rPr lang="en-US" sz="1500" b="1" dirty="0">
                <a:sym typeface="Arial" panose="020B0604020202090204"/>
              </a:rPr>
              <a:t>Perfect the management system of protection, enhance the protection of habitats </a:t>
            </a:r>
            <a:endParaRPr lang="en-US" sz="1500" b="1" dirty="0">
              <a:sym typeface="Arial" panose="020B0604020202090204"/>
            </a:endParaRPr>
          </a:p>
          <a:p>
            <a:pPr marL="0" indent="274320">
              <a:lnSpc>
                <a:spcPct val="140000"/>
              </a:lnSpc>
              <a:spcBef>
                <a:spcPts val="600"/>
              </a:spcBef>
              <a:buSzPct val="100000"/>
            </a:pPr>
            <a:r>
              <a:rPr lang="en-US" sz="1500" i="1" dirty="0">
                <a:solidFill>
                  <a:schemeClr val="accent5"/>
                </a:solidFill>
              </a:rPr>
              <a:t>Progress &amp; Status </a:t>
            </a:r>
            <a:endParaRPr lang="en-US" altLang="zh-CN" sz="1500" i="1" dirty="0">
              <a:solidFill>
                <a:schemeClr val="accent5"/>
              </a:solidFill>
            </a:endParaRPr>
          </a:p>
          <a:p>
            <a:pPr marL="274320" indent="0">
              <a:lnSpc>
                <a:spcPct val="140000"/>
              </a:lnSpc>
              <a:spcBef>
                <a:spcPts val="600"/>
              </a:spcBef>
              <a:buSzPct val="100000"/>
              <a:buFont typeface="Arial" panose="020B0604020202090204"/>
              <a:buNone/>
            </a:pPr>
            <a:r>
              <a:rPr lang="en-US" altLang="zh-CN" sz="1500" dirty="0">
                <a:sym typeface="Arial" panose="020B0604020202090204"/>
              </a:rPr>
              <a:t>--</a:t>
            </a:r>
            <a:r>
              <a:rPr lang="en-US" sz="1500" dirty="0">
                <a:sym typeface="Arial" panose="020B0604020202090204"/>
              </a:rPr>
              <a:t>Perfect the system of conservation management of snow leopard population and their habitats, which is with the nature reserves as mainstay:</a:t>
            </a:r>
            <a:r>
              <a:rPr lang="en-US" sz="1500" dirty="0">
                <a:solidFill>
                  <a:schemeClr val="accent5"/>
                </a:solidFill>
                <a:sym typeface="Arial" panose="020B0604020202090204"/>
              </a:rPr>
              <a:t>  3 Newly established National Parks,</a:t>
            </a:r>
            <a:r>
              <a:rPr kumimoji="1" lang="en-US" altLang="zh-CN" sz="1500" dirty="0">
                <a:solidFill>
                  <a:srgbClr val="000000"/>
                </a:solidFill>
                <a:latin typeface="Arial" panose="020B0604020202090204"/>
                <a:ea typeface="Arial" panose="020B0604020202090204"/>
                <a:cs typeface="Arial" panose="020B0604020202090204"/>
                <a:sym typeface="+mn-ea"/>
              </a:rPr>
              <a:t> </a:t>
            </a:r>
            <a:r>
              <a:rPr kumimoji="1" lang="en-US" altLang="zh-CN" sz="1500" dirty="0">
                <a:solidFill>
                  <a:schemeClr val="accent5"/>
                </a:solidFill>
                <a:latin typeface="Arial" panose="020B0604020202090204"/>
                <a:ea typeface="Arial" panose="020B0604020202090204"/>
                <a:cs typeface="Arial" panose="020B0604020202090204"/>
                <a:sym typeface="+mn-ea"/>
              </a:rPr>
              <a:t> and 78 newly listed Important Wildlife Habitat</a:t>
            </a:r>
            <a:r>
              <a:rPr kumimoji="1" lang="en-US" altLang="zh-CN" sz="1500" dirty="0">
                <a:solidFill>
                  <a:srgbClr val="000000"/>
                </a:solidFill>
                <a:latin typeface="Arial" panose="020B0604020202090204"/>
                <a:ea typeface="Arial" panose="020B0604020202090204"/>
                <a:cs typeface="Arial" panose="020B0604020202090204"/>
                <a:sym typeface="+mn-ea"/>
              </a:rPr>
              <a:t> across </a:t>
            </a:r>
            <a:r>
              <a:rPr kumimoji="1" lang="en-US" altLang="zh-CN" sz="1500" dirty="0">
                <a:solidFill>
                  <a:schemeClr val="accent5"/>
                </a:solidFill>
                <a:latin typeface="Arial" panose="020B0604020202090204"/>
                <a:ea typeface="Arial" panose="020B0604020202090204"/>
                <a:cs typeface="Arial" panose="020B0604020202090204"/>
                <a:sym typeface="+mn-ea"/>
              </a:rPr>
              <a:t>at least 831,700 km</a:t>
            </a:r>
            <a:r>
              <a:rPr kumimoji="1" lang="en-US" altLang="zh-CN" sz="1500" baseline="30000" dirty="0">
                <a:solidFill>
                  <a:schemeClr val="accent5"/>
                </a:solidFill>
                <a:latin typeface="Arial" panose="020B0604020202090204"/>
                <a:ea typeface="Arial" panose="020B0604020202090204"/>
                <a:cs typeface="Arial" panose="020B0604020202090204"/>
                <a:sym typeface="+mn-ea"/>
              </a:rPr>
              <a:t>2  </a:t>
            </a:r>
            <a:r>
              <a:rPr kumimoji="1" lang="en-US" altLang="zh-CN" sz="1500" dirty="0">
                <a:solidFill>
                  <a:schemeClr val="accent5"/>
                </a:solidFill>
                <a:latin typeface="Arial" panose="020B0604020202090204"/>
                <a:ea typeface="Arial" panose="020B0604020202090204"/>
                <a:cs typeface="Arial" panose="020B0604020202090204"/>
                <a:sym typeface="+mn-ea"/>
              </a:rPr>
              <a:t>of land. </a:t>
            </a:r>
            <a:endParaRPr lang="en-US" sz="1500" dirty="0">
              <a:solidFill>
                <a:schemeClr val="accent5"/>
              </a:solidFill>
              <a:sym typeface="Arial" panose="020B0604020202090204"/>
            </a:endParaRPr>
          </a:p>
          <a:p>
            <a:pPr marL="274320" indent="0">
              <a:lnSpc>
                <a:spcPct val="140000"/>
              </a:lnSpc>
              <a:spcBef>
                <a:spcPts val="600"/>
              </a:spcBef>
              <a:buSzPct val="100000"/>
              <a:buNone/>
            </a:pPr>
            <a:r>
              <a:rPr lang="en-US" altLang="zh-CN" sz="1500" dirty="0">
                <a:sym typeface="Arial" panose="020B0604020202090204"/>
              </a:rPr>
              <a:t>--</a:t>
            </a:r>
            <a:r>
              <a:rPr lang="en-US" sz="1500" dirty="0">
                <a:sym typeface="Arial" panose="020B0604020202090204"/>
              </a:rPr>
              <a:t>Strengthening the capacity building of snow leopard conservation and management system:</a:t>
            </a:r>
            <a:r>
              <a:rPr lang="zh-CN" altLang="en-US" sz="1500" dirty="0">
                <a:sym typeface="Arial" panose="020B0604020202090204"/>
              </a:rPr>
              <a:t> </a:t>
            </a:r>
            <a:r>
              <a:rPr lang="en-US" altLang="zh-CN" sz="1500" dirty="0">
                <a:sym typeface="Arial" panose="020B0604020202090204"/>
              </a:rPr>
              <a:t>benefited</a:t>
            </a:r>
            <a:r>
              <a:rPr lang="zh-CN" altLang="en-US" sz="1500" dirty="0">
                <a:sym typeface="Arial" panose="020B0604020202090204"/>
              </a:rPr>
              <a:t> </a:t>
            </a:r>
            <a:r>
              <a:rPr lang="en-US" altLang="zh-CN" sz="1500" dirty="0">
                <a:sym typeface="Arial" panose="020B0604020202090204"/>
              </a:rPr>
              <a:t>by</a:t>
            </a:r>
            <a:r>
              <a:rPr lang="en-US" sz="1500" dirty="0">
                <a:sym typeface="Arial" panose="020B0604020202090204"/>
              </a:rPr>
              <a:t> National Nature Reserve Construction Project</a:t>
            </a:r>
            <a:r>
              <a:rPr lang="en-US" altLang="zh-CN" sz="1500" dirty="0">
                <a:sym typeface="Arial" panose="020B0604020202090204"/>
              </a:rPr>
              <a:t>s/</a:t>
            </a:r>
            <a:r>
              <a:rPr lang="en-US" sz="1500" dirty="0">
                <a:solidFill>
                  <a:schemeClr val="accent5"/>
                </a:solidFill>
                <a:sym typeface="Arial" panose="020B0604020202090204"/>
              </a:rPr>
              <a:t>every survey is coupled with capacity training</a:t>
            </a:r>
            <a:endParaRPr lang="en-US" sz="1500" dirty="0">
              <a:solidFill>
                <a:schemeClr val="accent5"/>
              </a:solidFill>
              <a:sym typeface="Arial" panose="020B0604020202090204"/>
            </a:endParaRPr>
          </a:p>
          <a:p>
            <a:pPr marL="274320" indent="0">
              <a:lnSpc>
                <a:spcPct val="140000"/>
              </a:lnSpc>
              <a:spcBef>
                <a:spcPts val="600"/>
              </a:spcBef>
              <a:buSzPct val="100000"/>
              <a:buNone/>
            </a:pPr>
            <a:r>
              <a:rPr lang="en-US" altLang="zh-CN" sz="1500" dirty="0">
                <a:sym typeface="Arial" panose="020B0604020202090204"/>
              </a:rPr>
              <a:t>--</a:t>
            </a:r>
            <a:r>
              <a:rPr lang="en-US" sz="1500" dirty="0">
                <a:sym typeface="Arial" panose="020B0604020202090204"/>
              </a:rPr>
              <a:t>Conserving, restoring and extending snow leopard habitat : </a:t>
            </a:r>
            <a:r>
              <a:rPr lang="en-US" sz="1500" dirty="0">
                <a:solidFill>
                  <a:schemeClr val="accent5"/>
                </a:solidFill>
                <a:sym typeface="Arial" panose="020B0604020202090204"/>
              </a:rPr>
              <a:t>National Park policy, Highway Wildlife Pass construction, Important Habitats for Terrestrial Wildlife, etc. </a:t>
            </a:r>
            <a:endParaRPr lang="en-US" sz="1500" dirty="0">
              <a:solidFill>
                <a:schemeClr val="accent5"/>
              </a:solidFill>
              <a:sym typeface="Arial" panose="020B0604020202090204"/>
            </a:endParaRPr>
          </a:p>
        </p:txBody>
      </p:sp>
      <p:pic>
        <p:nvPicPr>
          <p:cNvPr id="4" name="Picture 3" descr="A group of deer in a field&#10;&#10;Description automatically generated"/>
          <p:cNvPicPr>
            <a:picLocks noChangeAspect="1"/>
          </p:cNvPicPr>
          <p:nvPr/>
        </p:nvPicPr>
        <p:blipFill>
          <a:blip r:embed="rId1"/>
          <a:stretch>
            <a:fillRect/>
          </a:stretch>
        </p:blipFill>
        <p:spPr>
          <a:xfrm>
            <a:off x="7498671" y="3429000"/>
            <a:ext cx="3409260" cy="3253890"/>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147" y="3546764"/>
            <a:ext cx="4239490" cy="30025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Google Shape;96;p2"/>
          <p:cNvSpPr txBox="1"/>
          <p:nvPr/>
        </p:nvSpPr>
        <p:spPr>
          <a:xfrm>
            <a:off x="119931" y="3084390"/>
            <a:ext cx="11047554" cy="343328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274320">
              <a:lnSpc>
                <a:spcPct val="140000"/>
              </a:lnSpc>
              <a:spcBef>
                <a:spcPts val="600"/>
              </a:spcBef>
              <a:buClr>
                <a:schemeClr val="dk1"/>
              </a:buClr>
              <a:buSzPct val="100000"/>
              <a:buFont typeface="Arial" panose="020B0604020202090204" pitchFamily="34" charset="0"/>
              <a:buChar char="•"/>
              <a:defRPr sz="1700">
                <a:solidFill>
                  <a:schemeClr val="dk1"/>
                </a:solidFill>
                <a:latin typeface="Calibri"/>
                <a:ea typeface="Calibri"/>
                <a:cs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r>
              <a:rPr lang="en-US" sz="1600" dirty="0">
                <a:solidFill>
                  <a:schemeClr val="accent5"/>
                </a:solidFill>
              </a:rPr>
              <a:t>#3 Goal</a:t>
            </a:r>
            <a:r>
              <a:rPr lang="en-US" sz="1600" dirty="0"/>
              <a:t>: </a:t>
            </a:r>
            <a:r>
              <a:rPr lang="en-US" sz="1600" b="1" dirty="0"/>
              <a:t>Coordination of snow leopard conservation and the local community's social and economic development </a:t>
            </a:r>
            <a:endParaRPr lang="en-US" sz="1600" b="1" dirty="0"/>
          </a:p>
          <a:p>
            <a:r>
              <a:rPr lang="en-US" sz="1600" i="1" dirty="0">
                <a:solidFill>
                  <a:schemeClr val="accent5"/>
                </a:solidFill>
              </a:rPr>
              <a:t>Progress &amp; Status </a:t>
            </a:r>
            <a:endParaRPr lang="en-US" altLang="zh-CN" sz="1600" dirty="0">
              <a:solidFill>
                <a:schemeClr val="accent5"/>
              </a:solidFill>
            </a:endParaRPr>
          </a:p>
          <a:p>
            <a:pPr marL="274320" indent="0">
              <a:buNone/>
            </a:pPr>
            <a:r>
              <a:rPr lang="en-US" altLang="zh-CN" sz="1600" dirty="0"/>
              <a:t>--</a:t>
            </a:r>
            <a:r>
              <a:rPr lang="en-US" sz="1600" dirty="0"/>
              <a:t>Compensating damage or loss of snow leopard depredation &amp;</a:t>
            </a:r>
            <a:r>
              <a:rPr lang="zh-CN" altLang="en-US" sz="1600" dirty="0"/>
              <a:t> </a:t>
            </a:r>
            <a:r>
              <a:rPr lang="en-US" sz="1600" dirty="0"/>
              <a:t>Preventing damage or loss caused by the snow leopard attacks on people and livestock: </a:t>
            </a:r>
            <a:r>
              <a:rPr lang="en-US" sz="16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rPr>
              <a:t> </a:t>
            </a:r>
            <a:r>
              <a:rPr lang="en-US" sz="1600" dirty="0" err="1">
                <a:solidFill>
                  <a:schemeClr val="tx1"/>
                </a:solidFill>
                <a:effectLst/>
                <a:latin typeface="Calibri" panose="020F0502020204030204" pitchFamily="34" charset="0"/>
                <a:ea typeface="DengXian" panose="02010600030101010101" pitchFamily="2" charset="-122"/>
                <a:cs typeface="Calibri" panose="020F0502020204030204" pitchFamily="34" charset="0"/>
              </a:rPr>
              <a:t>Sanjiangyuan</a:t>
            </a:r>
            <a:r>
              <a:rPr lang="en-US" sz="16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 NP funded the </a:t>
            </a:r>
            <a:r>
              <a:rPr lang="en-US" sz="1600" dirty="0">
                <a:solidFill>
                  <a:schemeClr val="accent5"/>
                </a:solidFill>
                <a:effectLst/>
                <a:latin typeface="Calibri" panose="020F0502020204030204" pitchFamily="34" charset="0"/>
                <a:ea typeface="DengXian" panose="02010600030101010101" pitchFamily="2" charset="-122"/>
                <a:cs typeface="Calibri" panose="020F0502020204030204" pitchFamily="34" charset="0"/>
              </a:rPr>
              <a:t>first community co-managed HWC foundation </a:t>
            </a:r>
            <a:r>
              <a:rPr lang="en-US" sz="16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in </a:t>
            </a:r>
            <a:r>
              <a:rPr lang="en-US" sz="1600" dirty="0" err="1">
                <a:solidFill>
                  <a:schemeClr val="tx1"/>
                </a:solidFill>
                <a:effectLst/>
                <a:latin typeface="Calibri" panose="020F0502020204030204" pitchFamily="34" charset="0"/>
                <a:ea typeface="DengXian" panose="02010600030101010101" pitchFamily="2" charset="-122"/>
                <a:cs typeface="Calibri" panose="020F0502020204030204" pitchFamily="34" charset="0"/>
              </a:rPr>
              <a:t>Zaduo</a:t>
            </a:r>
            <a:r>
              <a:rPr lang="en-US" sz="16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 County/ GEF funded the “</a:t>
            </a:r>
            <a:r>
              <a:rPr lang="en-US" sz="1600" kern="100" dirty="0">
                <a:solidFill>
                  <a:schemeClr val="accent5"/>
                </a:solidFill>
                <a:latin typeface="Calibri" panose="020F0502020204030204" pitchFamily="34" charset="0"/>
                <a:cs typeface="Calibri" panose="020F0502020204030204" pitchFamily="34" charset="0"/>
              </a:rPr>
              <a:t>Promoting community-based conservation for snow leopards in </a:t>
            </a:r>
            <a:r>
              <a:rPr lang="en-US" sz="1600" kern="100" dirty="0" err="1">
                <a:solidFill>
                  <a:schemeClr val="accent5"/>
                </a:solidFill>
                <a:latin typeface="Calibri" panose="020F0502020204030204" pitchFamily="34" charset="0"/>
                <a:cs typeface="Calibri" panose="020F0502020204030204" pitchFamily="34" charset="0"/>
              </a:rPr>
              <a:t>Yanchiwan</a:t>
            </a:r>
            <a:r>
              <a:rPr lang="en-US" sz="1600" kern="100" dirty="0">
                <a:solidFill>
                  <a:schemeClr val="accent5"/>
                </a:solidFill>
                <a:latin typeface="Calibri" panose="020F0502020204030204" pitchFamily="34" charset="0"/>
                <a:cs typeface="Calibri" panose="020F0502020204030204" pitchFamily="34" charset="0"/>
              </a:rPr>
              <a:t> reserve, Qilian Mountain National Park” </a:t>
            </a:r>
            <a:r>
              <a:rPr lang="en-US" sz="1600" kern="100" dirty="0">
                <a:solidFill>
                  <a:schemeClr val="tx1"/>
                </a:solidFill>
                <a:latin typeface="Calibri" panose="020F0502020204030204" pitchFamily="34" charset="0"/>
                <a:cs typeface="Calibri" panose="020F0502020204030204" pitchFamily="34" charset="0"/>
              </a:rPr>
              <a:t>which promoted local livestock  insurance coverage and supported 10 households for pilot  electrical corral  anti-depredation measure. </a:t>
            </a:r>
            <a:endParaRPr lang="en-US" sz="1600" dirty="0">
              <a:solidFill>
                <a:schemeClr val="tx1"/>
              </a:solidFill>
            </a:endParaRPr>
          </a:p>
          <a:p>
            <a:pPr marL="274320" indent="0">
              <a:buNone/>
            </a:pPr>
            <a:r>
              <a:rPr lang="en-US" altLang="zh-CN" sz="1600" dirty="0"/>
              <a:t>--</a:t>
            </a:r>
            <a:r>
              <a:rPr lang="zh-CN" altLang="en-US" sz="1600" dirty="0"/>
              <a:t> </a:t>
            </a:r>
            <a:r>
              <a:rPr lang="en-US" sz="1600" dirty="0"/>
              <a:t>Pilot demonstration of eco-friendly mode of economic development : </a:t>
            </a:r>
            <a:r>
              <a:rPr lang="en-US" sz="1600" dirty="0">
                <a:solidFill>
                  <a:schemeClr val="accent5"/>
                </a:solidFill>
              </a:rPr>
              <a:t>The Nature Watch Project in National Parks</a:t>
            </a:r>
            <a:endParaRPr lang="en-US" sz="1600" dirty="0">
              <a:solidFill>
                <a:schemeClr val="accent5"/>
              </a:solidFill>
            </a:endParaRPr>
          </a:p>
          <a:p>
            <a:pPr marL="274320" indent="0">
              <a:buNone/>
            </a:pPr>
            <a:endParaRPr lang="en-US" sz="1600" dirty="0">
              <a:solidFill>
                <a:schemeClr val="accent5"/>
              </a:solidFill>
            </a:endParaRPr>
          </a:p>
          <a:p>
            <a:endParaRPr lang="en-US" sz="1600" dirty="0"/>
          </a:p>
        </p:txBody>
      </p:sp>
      <p:pic>
        <p:nvPicPr>
          <p:cNvPr id="3"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2163" y="362862"/>
            <a:ext cx="3381561" cy="220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5376" y="340328"/>
            <a:ext cx="2944703" cy="220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t="11661" r="2720" b="19678"/>
          <a:stretch>
            <a:fillRect/>
          </a:stretch>
        </p:blipFill>
        <p:spPr>
          <a:xfrm>
            <a:off x="6530079" y="347872"/>
            <a:ext cx="2483381" cy="2184250"/>
          </a:xfrm>
          <a:prstGeom prst="rect">
            <a:avLst/>
          </a:prstGeom>
        </p:spPr>
      </p:pic>
      <p:pic>
        <p:nvPicPr>
          <p:cNvPr id="7" name="Picture 6"/>
          <p:cNvPicPr>
            <a:picLocks noChangeAspect="1"/>
          </p:cNvPicPr>
          <p:nvPr/>
        </p:nvPicPr>
        <p:blipFill rotWithShape="1">
          <a:blip r:embed="rId4"/>
          <a:srcRect t="30086" b="28889"/>
          <a:stretch>
            <a:fillRect/>
          </a:stretch>
        </p:blipFill>
        <p:spPr>
          <a:xfrm>
            <a:off x="9013460" y="315435"/>
            <a:ext cx="2483381" cy="22261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descr="A close up of text&#10;&#10;Description automatically generated"/>
          <p:cNvPicPr>
            <a:picLocks noChangeAspect="1"/>
          </p:cNvPicPr>
          <p:nvPr/>
        </p:nvPicPr>
        <p:blipFill>
          <a:blip r:embed="rId1"/>
          <a:stretch>
            <a:fillRect/>
          </a:stretch>
        </p:blipFill>
        <p:spPr>
          <a:xfrm>
            <a:off x="7231380" y="4354195"/>
            <a:ext cx="4598670" cy="2178685"/>
          </a:xfrm>
          <a:prstGeom prst="rect">
            <a:avLst/>
          </a:prstGeom>
        </p:spPr>
      </p:pic>
      <p:sp>
        <p:nvSpPr>
          <p:cNvPr id="3" name="Google Shape;96;p2"/>
          <p:cNvSpPr txBox="1">
            <a:spLocks noGrp="1"/>
          </p:cNvSpPr>
          <p:nvPr>
            <p:ph type="body" idx="1"/>
          </p:nvPr>
        </p:nvSpPr>
        <p:spPr>
          <a:xfrm>
            <a:off x="248285" y="16510"/>
            <a:ext cx="7811770" cy="2600325"/>
          </a:xfrm>
          <a:prstGeom prst="rect">
            <a:avLst/>
          </a:prstGeom>
          <a:noFill/>
          <a:ln>
            <a:noFill/>
          </a:ln>
        </p:spPr>
        <p:txBody>
          <a:bodyPr spcFirstLastPara="1" wrap="square" lIns="91425" tIns="45700" rIns="91425" bIns="45700" anchor="t" anchorCtr="0">
            <a:noAutofit/>
          </a:bodyPr>
          <a:lstStyle/>
          <a:p>
            <a:pPr marL="0" indent="274320">
              <a:lnSpc>
                <a:spcPct val="140000"/>
              </a:lnSpc>
              <a:spcBef>
                <a:spcPts val="600"/>
              </a:spcBef>
              <a:buSzPct val="100000"/>
              <a:buFont typeface="Arial" panose="020B0604020202090204" pitchFamily="34" charset="0"/>
            </a:pPr>
            <a:r>
              <a:rPr lang="en-US" sz="1600" dirty="0">
                <a:solidFill>
                  <a:schemeClr val="accent5"/>
                </a:solidFill>
                <a:sym typeface="Arial" panose="020B0604020202090204"/>
              </a:rPr>
              <a:t>#4 Goal</a:t>
            </a:r>
            <a:r>
              <a:rPr lang="en-US" sz="1600" dirty="0">
                <a:sym typeface="Arial" panose="020B0604020202090204"/>
              </a:rPr>
              <a:t>: </a:t>
            </a:r>
            <a:r>
              <a:rPr lang="en-US" sz="1600" b="1" dirty="0">
                <a:sym typeface="Arial" panose="020B0604020202090204"/>
              </a:rPr>
              <a:t>Strengthening law enforcement propaganda, cracking down on illegal activities </a:t>
            </a:r>
            <a:endParaRPr lang="en-US" sz="1600" b="1" dirty="0">
              <a:sym typeface="Arial" panose="020B0604020202090204"/>
            </a:endParaRPr>
          </a:p>
          <a:p>
            <a:pPr marL="0" indent="274320">
              <a:lnSpc>
                <a:spcPct val="140000"/>
              </a:lnSpc>
              <a:spcBef>
                <a:spcPts val="600"/>
              </a:spcBef>
              <a:buSzPct val="100000"/>
              <a:buFont typeface="Arial" panose="020B0604020202090204" pitchFamily="34" charset="0"/>
              <a:buChar char="•"/>
            </a:pPr>
            <a:r>
              <a:rPr lang="en-US" sz="1600" i="1" dirty="0">
                <a:solidFill>
                  <a:schemeClr val="accent5"/>
                </a:solidFill>
              </a:rPr>
              <a:t>Progress &amp; Status </a:t>
            </a:r>
            <a:endParaRPr lang="en-US" altLang="zh-CN" sz="1600" dirty="0">
              <a:solidFill>
                <a:schemeClr val="accent5"/>
              </a:solidFill>
              <a:sym typeface="Arial" panose="020B0604020202090204"/>
            </a:endParaRPr>
          </a:p>
          <a:p>
            <a:pPr marL="274320" indent="0">
              <a:lnSpc>
                <a:spcPct val="140000"/>
              </a:lnSpc>
              <a:spcBef>
                <a:spcPts val="600"/>
              </a:spcBef>
              <a:buSzPct val="100000"/>
              <a:buNone/>
            </a:pPr>
            <a:r>
              <a:rPr lang="en-US" sz="1600" dirty="0">
                <a:sym typeface="Arial" panose="020B0604020202090204"/>
              </a:rPr>
              <a:t>Strengthened law enforcement capacity building of institutions, and more effectively carrying out the inspection of law enforcement and special combat operations: </a:t>
            </a:r>
            <a:r>
              <a:rPr lang="en-US" sz="1600" dirty="0">
                <a:solidFill>
                  <a:schemeClr val="accent5"/>
                </a:solidFill>
                <a:sym typeface="Arial" panose="020B0604020202090204"/>
              </a:rPr>
              <a:t>up to 10 years imprisonment with serious charges of </a:t>
            </a:r>
            <a:r>
              <a:rPr lang="en-US" sz="1600" dirty="0" err="1">
                <a:solidFill>
                  <a:schemeClr val="accent5"/>
                </a:solidFill>
                <a:sym typeface="Arial" panose="020B0604020202090204"/>
              </a:rPr>
              <a:t>sl</a:t>
            </a:r>
            <a:r>
              <a:rPr lang="en-US" sz="1600" dirty="0">
                <a:solidFill>
                  <a:schemeClr val="accent5"/>
                </a:solidFill>
                <a:sym typeface="Arial" panose="020B0604020202090204"/>
              </a:rPr>
              <a:t> poaching and illegal trading.</a:t>
            </a:r>
            <a:endParaRPr lang="en-US" sz="1600" dirty="0">
              <a:solidFill>
                <a:schemeClr val="accent5"/>
              </a:solidFill>
              <a:sym typeface="Arial" panose="020B0604020202090204"/>
            </a:endParaRPr>
          </a:p>
          <a:p>
            <a:pPr marL="274320" indent="0">
              <a:lnSpc>
                <a:spcPct val="140000"/>
              </a:lnSpc>
              <a:spcBef>
                <a:spcPts val="600"/>
              </a:spcBef>
              <a:buSzPct val="100000"/>
              <a:buNone/>
            </a:pPr>
            <a:r>
              <a:rPr lang="en-US" sz="1600" dirty="0">
                <a:sym typeface="Arial" panose="020B0604020202090204"/>
              </a:rPr>
              <a:t>Develop extensive publicity and education on snow leopard conservation: </a:t>
            </a:r>
            <a:r>
              <a:rPr lang="en-US" sz="1600" dirty="0">
                <a:solidFill>
                  <a:schemeClr val="accent5"/>
                </a:solidFill>
                <a:sym typeface="Arial" panose="020B0604020202090204"/>
              </a:rPr>
              <a:t>International </a:t>
            </a:r>
            <a:r>
              <a:rPr lang="en-US" sz="1600" dirty="0" err="1">
                <a:solidFill>
                  <a:schemeClr val="accent5"/>
                </a:solidFill>
                <a:sym typeface="Arial" panose="020B0604020202090204"/>
              </a:rPr>
              <a:t>sl</a:t>
            </a:r>
            <a:r>
              <a:rPr lang="en-US" sz="1600" dirty="0">
                <a:solidFill>
                  <a:schemeClr val="accent5"/>
                </a:solidFill>
                <a:sym typeface="Arial" panose="020B0604020202090204"/>
              </a:rPr>
              <a:t> day, mainstream social media promotion and awareness-raising, muti-level </a:t>
            </a:r>
            <a:r>
              <a:rPr lang="en-US" sz="1600" dirty="0" err="1">
                <a:solidFill>
                  <a:schemeClr val="accent5"/>
                </a:solidFill>
                <a:sym typeface="Arial" panose="020B0604020202090204"/>
              </a:rPr>
              <a:t>sl</a:t>
            </a:r>
            <a:r>
              <a:rPr lang="en-US" sz="1600" dirty="0">
                <a:solidFill>
                  <a:schemeClr val="accent5"/>
                </a:solidFill>
                <a:sym typeface="Arial" panose="020B0604020202090204"/>
              </a:rPr>
              <a:t> and </a:t>
            </a:r>
            <a:r>
              <a:rPr lang="en-US" sz="1600" dirty="0" err="1">
                <a:solidFill>
                  <a:schemeClr val="accent5"/>
                </a:solidFill>
                <a:sym typeface="Arial" panose="020B0604020202090204"/>
              </a:rPr>
              <a:t>sl</a:t>
            </a:r>
            <a:r>
              <a:rPr lang="en-US" sz="1600" dirty="0">
                <a:solidFill>
                  <a:schemeClr val="accent5"/>
                </a:solidFill>
                <a:sym typeface="Arial" panose="020B0604020202090204"/>
              </a:rPr>
              <a:t> habitat conferences </a:t>
            </a:r>
            <a:endParaRPr lang="en-US" sz="1600" dirty="0">
              <a:solidFill>
                <a:schemeClr val="accent5"/>
              </a:solidFill>
              <a:sym typeface="Arial" panose="020B0604020202090204"/>
            </a:endParaRPr>
          </a:p>
          <a:p>
            <a:pPr marL="0" indent="274320">
              <a:lnSpc>
                <a:spcPct val="140000"/>
              </a:lnSpc>
              <a:spcBef>
                <a:spcPts val="600"/>
              </a:spcBef>
              <a:buSzPct val="100000"/>
              <a:buFont typeface="Arial" panose="020B0604020202090204" pitchFamily="34" charset="0"/>
            </a:pPr>
            <a:endParaRPr sz="1600" dirty="0">
              <a:sym typeface="Arial" panose="020B0604020202090204"/>
            </a:endParaRPr>
          </a:p>
        </p:txBody>
      </p:sp>
      <p:pic>
        <p:nvPicPr>
          <p:cNvPr id="9" name="Picture 8"/>
          <p:cNvPicPr>
            <a:picLocks noChangeAspect="1"/>
          </p:cNvPicPr>
          <p:nvPr/>
        </p:nvPicPr>
        <p:blipFill>
          <a:blip r:embed="rId2"/>
          <a:stretch>
            <a:fillRect/>
          </a:stretch>
        </p:blipFill>
        <p:spPr>
          <a:xfrm>
            <a:off x="514350" y="4231005"/>
            <a:ext cx="3376930" cy="2291080"/>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970" y="4454525"/>
            <a:ext cx="2966720" cy="1977390"/>
          </a:xfrm>
          <a:prstGeom prst="ellipse">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032" name="Picture 8" descr="IUCN CEC (@IUCN_CEC) / X"/>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9945" y="3996055"/>
            <a:ext cx="2911475" cy="291147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6;p2"/>
          <p:cNvSpPr txBox="1"/>
          <p:nvPr/>
        </p:nvSpPr>
        <p:spPr>
          <a:xfrm>
            <a:off x="559435" y="994410"/>
            <a:ext cx="11073130" cy="30016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274320">
              <a:lnSpc>
                <a:spcPct val="140000"/>
              </a:lnSpc>
              <a:spcBef>
                <a:spcPts val="600"/>
              </a:spcBef>
              <a:buClr>
                <a:schemeClr val="dk1"/>
              </a:buClr>
              <a:buSzPct val="100000"/>
              <a:buFont typeface="Arial" panose="020B0604020202090204" pitchFamily="34" charset="0"/>
              <a:buChar char="•"/>
              <a:defRPr sz="1600">
                <a:solidFill>
                  <a:schemeClr val="accent5"/>
                </a:solidFill>
                <a:latin typeface="Calibri"/>
                <a:ea typeface="Calibri"/>
                <a:cs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r>
              <a:rPr lang="en-US" sz="2000" dirty="0"/>
              <a:t>#5 Goal: </a:t>
            </a:r>
            <a:r>
              <a:rPr lang="en-US" sz="2000" b="1" dirty="0">
                <a:solidFill>
                  <a:schemeClr val="tx1"/>
                </a:solidFill>
              </a:rPr>
              <a:t>Expanding International Cooperation and Exchanges on Global Snow Leopard Conservation </a:t>
            </a:r>
            <a:endParaRPr lang="en-US" sz="2000" b="1" dirty="0">
              <a:solidFill>
                <a:schemeClr val="tx1"/>
              </a:solidFill>
            </a:endParaRPr>
          </a:p>
          <a:p>
            <a:r>
              <a:rPr lang="en-US" sz="2000" i="1" dirty="0">
                <a:solidFill>
                  <a:schemeClr val="accent5"/>
                </a:solidFill>
              </a:rPr>
              <a:t>Progress &amp; Status </a:t>
            </a:r>
            <a:endParaRPr lang="en-US" altLang="zh-CN" sz="2000" i="1" dirty="0">
              <a:solidFill>
                <a:schemeClr val="accent5"/>
              </a:solidFill>
            </a:endParaRPr>
          </a:p>
          <a:p>
            <a:pPr indent="0">
              <a:buNone/>
            </a:pPr>
            <a:r>
              <a:rPr lang="zh-CN" altLang="en-US" sz="2000" dirty="0">
                <a:solidFill>
                  <a:schemeClr val="tx1"/>
                </a:solidFill>
              </a:rPr>
              <a:t>        </a:t>
            </a:r>
            <a:r>
              <a:rPr lang="en-US" sz="2000" dirty="0">
                <a:solidFill>
                  <a:schemeClr val="tx1"/>
                </a:solidFill>
              </a:rPr>
              <a:t>Improve international cooperation mechanisms on snow leopard conservation :</a:t>
            </a:r>
            <a:r>
              <a:rPr lang="en-US" sz="2000" dirty="0"/>
              <a:t>academic collaboration , UNDP funded community-based conservation projects, collaborations with international Foundations and NGOs SLT/SLN, IUCN CEC</a:t>
            </a:r>
            <a:endParaRPr lang="en-US" sz="2000" dirty="0"/>
          </a:p>
        </p:txBody>
      </p:sp>
      <p:pic>
        <p:nvPicPr>
          <p:cNvPr id="1026" name="Picture 2" descr="Home - Snow Leopard Tr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4123690"/>
            <a:ext cx="2911475" cy="2501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nual Reports – Snow Leopard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365" y="4208145"/>
            <a:ext cx="2207895" cy="2398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15563</Words>
  <Application>WPS 文字</Application>
  <PresentationFormat>宽屏</PresentationFormat>
  <Paragraphs>248</Paragraphs>
  <Slides>29</Slides>
  <Notes>25</Notes>
  <HiddenSlides>0</HiddenSlides>
  <MMClips>0</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1</vt:i4>
      </vt:variant>
      <vt:variant>
        <vt:lpstr>幻灯片标题</vt:lpstr>
      </vt:variant>
      <vt:variant>
        <vt:i4>29</vt:i4>
      </vt:variant>
    </vt:vector>
  </HeadingPairs>
  <TitlesOfParts>
    <vt:vector size="54" baseType="lpstr">
      <vt:lpstr>Arial</vt:lpstr>
      <vt:lpstr>方正书宋_GBK</vt:lpstr>
      <vt:lpstr>Wingdings</vt:lpstr>
      <vt:lpstr>Arial</vt:lpstr>
      <vt:lpstr>Calibri</vt:lpstr>
      <vt:lpstr>Helvetica Neue</vt:lpstr>
      <vt:lpstr>Calibri</vt:lpstr>
      <vt:lpstr>Calibri,Bold</vt:lpstr>
      <vt:lpstr>Thonburi</vt:lpstr>
      <vt:lpstr>DengXian</vt:lpstr>
      <vt:lpstr>AdvP9365</vt:lpstr>
      <vt:lpstr>AdvP7C31</vt:lpstr>
      <vt:lpstr>AdvP7C2E</vt:lpstr>
      <vt:lpstr>TimesNewRomanPSMT</vt:lpstr>
      <vt:lpstr>Times New Roman</vt:lpstr>
      <vt:lpstr>FZHTK--GBK1-0</vt:lpstr>
      <vt:lpstr>宋体</vt:lpstr>
      <vt:lpstr>汉仪书宋二KW</vt:lpstr>
      <vt:lpstr>AdvP44239E</vt:lpstr>
      <vt:lpstr>微软雅黑</vt:lpstr>
      <vt:lpstr>汉仪旗黑</vt:lpstr>
      <vt:lpstr>Arial Unicode MS</vt:lpstr>
      <vt:lpstr>汉仪中等线KW</vt:lpstr>
      <vt:lpstr>Office Theme</vt:lpstr>
      <vt:lpstr>Word.Document.12</vt:lpstr>
      <vt:lpstr>GSLEP program update China</vt:lpstr>
      <vt:lpstr>Overview on snow leopard status in China</vt:lpstr>
      <vt:lpstr>PowerPoint 演示文稿</vt:lpstr>
      <vt:lpstr>PowerPoint 演示文稿</vt:lpstr>
      <vt:lpstr>Implementation status of the NSLEP</vt:lpstr>
      <vt:lpstr>PowerPoint 演示文稿</vt:lpstr>
      <vt:lpstr>PowerPoint 演示文稿</vt:lpstr>
      <vt:lpstr>PowerPoint 演示文稿</vt:lpstr>
      <vt:lpstr>PowerPoint 演示文稿</vt:lpstr>
      <vt:lpstr>PowerPoint 演示文稿</vt:lpstr>
      <vt:lpstr>Resource mobilization for NSLEP</vt:lpstr>
      <vt:lpstr>Resource mobilization for NSLEP</vt:lpstr>
      <vt:lpstr>Resource mobilization for NSLEP</vt:lpstr>
      <vt:lpstr>Re-analysing Threats to Snow Leopards, their Ecosystems, and Local Livelihoods  </vt:lpstr>
      <vt:lpstr>Drawing on PAWS protocols</vt:lpstr>
      <vt:lpstr>Climate Adaptations/Nature-based Solutions </vt:lpstr>
      <vt:lpstr>PowerPoint 演示文稿</vt:lpstr>
      <vt:lpstr>PowerPoint 演示文稿</vt:lpstr>
      <vt:lpstr>PowerPoint 演示文稿</vt:lpstr>
      <vt:lpstr>PowerPoint 演示文稿</vt:lpstr>
      <vt:lpstr>Management &amp; monitoring of disease systems</vt:lpstr>
      <vt:lpstr>Status of national wildlife laws and enforcement</vt:lpstr>
      <vt:lpstr>Managing Linear Infrastructure in snow leopard landscape</vt:lpstr>
      <vt:lpstr>PowerPoint 演示文稿</vt:lpstr>
      <vt:lpstr>PowerPoint 演示文稿</vt:lpstr>
      <vt:lpstr>Trans-boundary initiatives </vt:lpstr>
      <vt:lpstr>PowerPoint 演示文稿</vt:lpstr>
      <vt:lpstr>Next-step to continue fulfilling NSLEP </vt:lpstr>
      <vt:lpstr>Thank you all!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GSLEP program update China</dc:title>
  <dc:creator>Koustubh Sharma</dc:creator>
  <cp:lastModifiedBy>kunshi</cp:lastModifiedBy>
  <cp:revision>62</cp:revision>
  <dcterms:created xsi:type="dcterms:W3CDTF">2024-02-10T06:31:43Z</dcterms:created>
  <dcterms:modified xsi:type="dcterms:W3CDTF">2024-02-10T06:31:43Z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2052-4.0.1.6533</vt:lpwstr>
  </property>
</Properties>
</file>