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8" r:id="rId4"/>
    <p:sldId id="276" r:id="rId5"/>
    <p:sldId id="259" r:id="rId6"/>
    <p:sldId id="260" r:id="rId7"/>
    <p:sldId id="269" r:id="rId8"/>
    <p:sldId id="270" r:id="rId9"/>
    <p:sldId id="261" r:id="rId10"/>
    <p:sldId id="274" r:id="rId11"/>
    <p:sldId id="262" r:id="rId12"/>
    <p:sldId id="272" r:id="rId13"/>
    <p:sldId id="263" r:id="rId14"/>
    <p:sldId id="264" r:id="rId15"/>
    <p:sldId id="265" r:id="rId16"/>
    <p:sldId id="275" r:id="rId17"/>
    <p:sldId id="273" r:id="rId18"/>
    <p:sldId id="277" r:id="rId19"/>
    <p:sldId id="267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ieKEcshlyAY7B5sXJfHM+J2jKA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87949" autoAdjust="0"/>
  </p:normalViewPr>
  <p:slideViewPr>
    <p:cSldViewPr>
      <p:cViewPr varScale="1">
        <p:scale>
          <a:sx n="64" d="100"/>
          <a:sy n="64" d="100"/>
        </p:scale>
        <p:origin x="68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Users\tandintandin\Documents\Official\Projects\Bhutan%20for%20Life%20Project\Project%20Documents\2019-04-11%20BFL%20Financial%20Model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Estimates of Funding to Fill Financial Gap</a:t>
            </a:r>
          </a:p>
          <a:p>
            <a:pPr>
              <a:defRPr/>
            </a:pPr>
            <a:r>
              <a:rPr lang="en-US"/>
              <a:t>for 14 years (USD, millions)</a:t>
            </a:r>
          </a:p>
        </c:rich>
      </c:tx>
      <c:layout>
        <c:manualLayout>
          <c:xMode val="edge"/>
          <c:yMode val="edge"/>
          <c:x val="0.20421034908552285"/>
          <c:y val="1.1103401225337553E-2"/>
        </c:manualLayout>
      </c:layout>
      <c:overlay val="0"/>
    </c:title>
    <c:autoTitleDeleted val="0"/>
    <c:plotArea>
      <c:layout/>
      <c:areaChart>
        <c:grouping val="stacked"/>
        <c:varyColors val="0"/>
        <c:ser>
          <c:idx val="4"/>
          <c:order val="0"/>
          <c:tx>
            <c:strRef>
              <c:f>'Financial model (Scenario A)'!$B$42</c:f>
              <c:strCache>
                <c:ptCount val="1"/>
                <c:pt idx="0">
                  <c:v>Existing government of Bhutan</c:v>
                </c:pt>
              </c:strCache>
            </c:strRef>
          </c:tx>
          <c:spPr>
            <a:solidFill>
              <a:schemeClr val="accent1"/>
            </a:solidFill>
          </c:spPr>
          <c:cat>
            <c:strRef>
              <c:f>'Financial model (Scenario A)'!$C$41:$P$41</c:f>
              <c:strCache>
                <c:ptCount val="1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  <c:pt idx="11">
                  <c:v>Year 12</c:v>
                </c:pt>
                <c:pt idx="12">
                  <c:v>Year 13</c:v>
                </c:pt>
                <c:pt idx="13">
                  <c:v>Year 14</c:v>
                </c:pt>
              </c:strCache>
            </c:strRef>
          </c:cat>
          <c:val>
            <c:numRef>
              <c:f>'Financial model (Scenario A)'!$C$42:$P$42</c:f>
              <c:numCache>
                <c:formatCode>#,##0.0_);[Red]\(#,##0.0\)</c:formatCode>
                <c:ptCount val="14"/>
                <c:pt idx="0">
                  <c:v>2.8669924812030079</c:v>
                </c:pt>
                <c:pt idx="1">
                  <c:v>2.8669924812030079</c:v>
                </c:pt>
                <c:pt idx="2">
                  <c:v>2.8669924812030079</c:v>
                </c:pt>
                <c:pt idx="3">
                  <c:v>2.8669924812030079</c:v>
                </c:pt>
                <c:pt idx="4">
                  <c:v>2.8669924812030079</c:v>
                </c:pt>
                <c:pt idx="5">
                  <c:v>2.8669924812030079</c:v>
                </c:pt>
                <c:pt idx="6">
                  <c:v>2.8669924812030079</c:v>
                </c:pt>
                <c:pt idx="7">
                  <c:v>2.8669924812030079</c:v>
                </c:pt>
                <c:pt idx="8">
                  <c:v>2.8669924812030079</c:v>
                </c:pt>
                <c:pt idx="9">
                  <c:v>2.8669924812030079</c:v>
                </c:pt>
                <c:pt idx="10">
                  <c:v>2.8669924812030079</c:v>
                </c:pt>
                <c:pt idx="11">
                  <c:v>2.8669924812030079</c:v>
                </c:pt>
                <c:pt idx="12">
                  <c:v>2.8669924812030079</c:v>
                </c:pt>
                <c:pt idx="13">
                  <c:v>2.8669924812030079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9A-4C48-8BE5-AC406E510B82}"/>
            </c:ext>
          </c:extLst>
        </c:ser>
        <c:ser>
          <c:idx val="3"/>
          <c:order val="1"/>
          <c:tx>
            <c:strRef>
              <c:f>'Financial model (Scenario A)'!$B$43</c:f>
              <c:strCache>
                <c:ptCount val="1"/>
                <c:pt idx="0">
                  <c:v>Bhutan Trust Fund (BTFEC)</c:v>
                </c:pt>
              </c:strCache>
            </c:strRef>
          </c:tx>
          <c:cat>
            <c:strRef>
              <c:f>'Financial model (Scenario A)'!$C$41:$P$41</c:f>
              <c:strCache>
                <c:ptCount val="1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  <c:pt idx="11">
                  <c:v>Year 12</c:v>
                </c:pt>
                <c:pt idx="12">
                  <c:v>Year 13</c:v>
                </c:pt>
                <c:pt idx="13">
                  <c:v>Year 14</c:v>
                </c:pt>
              </c:strCache>
            </c:strRef>
          </c:cat>
          <c:val>
            <c:numRef>
              <c:f>'Financial model (Scenario A)'!$C$43:$P$43</c:f>
              <c:numCache>
                <c:formatCode>#,##0.0_);[Red]\(#,##0.0\)</c:formatCode>
                <c:ptCount val="14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9A-4C48-8BE5-AC406E510B82}"/>
            </c:ext>
          </c:extLst>
        </c:ser>
        <c:ser>
          <c:idx val="1"/>
          <c:order val="3"/>
          <c:tx>
            <c:strRef>
              <c:f>'Financial model (Scenario A)'!$B$44</c:f>
              <c:strCache>
                <c:ptCount val="1"/>
                <c:pt idx="0">
                  <c:v>New Bhutan internal funding</c:v>
                </c:pt>
              </c:strCache>
            </c:strRef>
          </c:tx>
          <c:spPr>
            <a:solidFill>
              <a:srgbClr val="66CCFF"/>
            </a:solidFill>
          </c:spPr>
          <c:cat>
            <c:strRef>
              <c:f>'Financial model (Scenario A)'!$C$41:$P$41</c:f>
              <c:strCache>
                <c:ptCount val="1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  <c:pt idx="11">
                  <c:v>Year 12</c:v>
                </c:pt>
                <c:pt idx="12">
                  <c:v>Year 13</c:v>
                </c:pt>
                <c:pt idx="13">
                  <c:v>Year 14</c:v>
                </c:pt>
              </c:strCache>
            </c:strRef>
          </c:cat>
          <c:val>
            <c:numRef>
              <c:f>'Financial model (Scenario A)'!$C$44:$P$44</c:f>
              <c:numCache>
                <c:formatCode>#,##0.0_);[Red]\(#,##0.0\)</c:formatCode>
                <c:ptCount val="14"/>
                <c:pt idx="0">
                  <c:v>0.57339849624060157</c:v>
                </c:pt>
                <c:pt idx="1">
                  <c:v>0.75070181998500829</c:v>
                </c:pt>
                <c:pt idx="2">
                  <c:v>0.93714261351611139</c:v>
                </c:pt>
                <c:pt idx="3">
                  <c:v>1.1331917837088612</c:v>
                </c:pt>
                <c:pt idx="4">
                  <c:v>1.3393445060038016</c:v>
                </c:pt>
                <c:pt idx="5">
                  <c:v>1.5561214751071701</c:v>
                </c:pt>
                <c:pt idx="6">
                  <c:v>1.7840702201468381</c:v>
                </c:pt>
                <c:pt idx="7">
                  <c:v>2.023766487605871</c:v>
                </c:pt>
                <c:pt idx="8">
                  <c:v>2.2758156955266862</c:v>
                </c:pt>
                <c:pt idx="9">
                  <c:v>2.5408544626587957</c:v>
                </c:pt>
                <c:pt idx="10">
                  <c:v>2.8195522164124083</c:v>
                </c:pt>
                <c:pt idx="11">
                  <c:v>3.1126128836792208</c:v>
                </c:pt>
                <c:pt idx="12">
                  <c:v>3.4207766687910199</c:v>
                </c:pt>
                <c:pt idx="13">
                  <c:v>3.7448219231068158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9A-4C48-8BE5-AC406E510B82}"/>
            </c:ext>
          </c:extLst>
        </c:ser>
        <c:ser>
          <c:idx val="0"/>
          <c:order val="4"/>
          <c:tx>
            <c:strRef>
              <c:f>'Financial model (Scenario A)'!$B$45</c:f>
              <c:strCache>
                <c:ptCount val="1"/>
                <c:pt idx="0">
                  <c:v>Donations</c:v>
                </c:pt>
              </c:strCache>
            </c:strRef>
          </c:tx>
          <c:spPr>
            <a:solidFill>
              <a:srgbClr val="FF4F4F"/>
            </a:solidFill>
            <a:ln w="50800">
              <a:noFill/>
            </a:ln>
          </c:spPr>
          <c:cat>
            <c:strRef>
              <c:f>'Financial model (Scenario A)'!$C$41:$P$41</c:f>
              <c:strCache>
                <c:ptCount val="1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  <c:pt idx="11">
                  <c:v>Year 12</c:v>
                </c:pt>
                <c:pt idx="12">
                  <c:v>Year 13</c:v>
                </c:pt>
                <c:pt idx="13">
                  <c:v>Year 14</c:v>
                </c:pt>
              </c:strCache>
            </c:strRef>
          </c:cat>
          <c:val>
            <c:numRef>
              <c:f>'Financial model (Scenario A)'!$C$45:$P$45</c:f>
              <c:numCache>
                <c:formatCode>#,##0.0_);[Red]\(#,##0.0\)</c:formatCode>
                <c:ptCount val="14"/>
                <c:pt idx="0">
                  <c:v>3.2799295276426355</c:v>
                </c:pt>
                <c:pt idx="1">
                  <c:v>4.5362710076355137</c:v>
                </c:pt>
                <c:pt idx="2">
                  <c:v>4.3283352729279398</c:v>
                </c:pt>
                <c:pt idx="3">
                  <c:v>4.0597905292057792</c:v>
                </c:pt>
                <c:pt idx="4">
                  <c:v>3.4112930127931893</c:v>
                </c:pt>
                <c:pt idx="5">
                  <c:v>4.3726996075995963</c:v>
                </c:pt>
                <c:pt idx="6">
                  <c:v>2.7281632986501529</c:v>
                </c:pt>
                <c:pt idx="7">
                  <c:v>1.8435030311911209</c:v>
                </c:pt>
                <c:pt idx="8">
                  <c:v>2.0048418232703042</c:v>
                </c:pt>
                <c:pt idx="9">
                  <c:v>1.7583410561381951</c:v>
                </c:pt>
                <c:pt idx="10">
                  <c:v>0.98731719336202772</c:v>
                </c:pt>
                <c:pt idx="11">
                  <c:v>0.69425652609521471</c:v>
                </c:pt>
                <c:pt idx="12">
                  <c:v>0.38609274098341562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9A-4C48-8BE5-AC406E510B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533888"/>
        <c:axId val="176535424"/>
        <c:extLst>
          <c:ext xmlns:c15="http://schemas.microsoft.com/office/drawing/2012/chart" uri="{02D57815-91ED-43cb-92C2-25804820EDAC}">
            <c15:filteredArea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'BTF apart - 0.5M per year'!#REF!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rgbClr val="FFFF00"/>
                  </a:solidFill>
                </c:spPr>
                <c:cat>
                  <c:strRef>
                    <c:extLst>
                      <c:ext uri="{02D57815-91ED-43cb-92C2-25804820EDAC}">
                        <c15:formulaRef>
                          <c15:sqref>'Financial model (Scenario A)'!$C$41:$P$41</c15:sqref>
                        </c15:formulaRef>
                      </c:ext>
                    </c:extLst>
                    <c:strCache>
                      <c:ptCount val="14"/>
                      <c:pt idx="0">
                        <c:v>Year 1</c:v>
                      </c:pt>
                      <c:pt idx="1">
                        <c:v>Year 2</c:v>
                      </c:pt>
                      <c:pt idx="2">
                        <c:v>Year 3</c:v>
                      </c:pt>
                      <c:pt idx="3">
                        <c:v>Year 4</c:v>
                      </c:pt>
                      <c:pt idx="4">
                        <c:v>Year 5</c:v>
                      </c:pt>
                      <c:pt idx="5">
                        <c:v>Year 6</c:v>
                      </c:pt>
                      <c:pt idx="6">
                        <c:v>Year 7</c:v>
                      </c:pt>
                      <c:pt idx="7">
                        <c:v>Year 8</c:v>
                      </c:pt>
                      <c:pt idx="8">
                        <c:v>Year 9</c:v>
                      </c:pt>
                      <c:pt idx="9">
                        <c:v>Year 10</c:v>
                      </c:pt>
                      <c:pt idx="10">
                        <c:v>Year 11</c:v>
                      </c:pt>
                      <c:pt idx="11">
                        <c:v>Year 12</c:v>
                      </c:pt>
                      <c:pt idx="12">
                        <c:v>Year 13</c:v>
                      </c:pt>
                      <c:pt idx="13">
                        <c:v>Year 14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'BTF apart - 0.5M per year'!#REF!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5B9A-4C48-8BE5-AC406E510B82}"/>
                  </c:ext>
                </c:extLst>
              </c15:ser>
            </c15:filteredAreaSeries>
          </c:ext>
        </c:extLst>
      </c:areaChart>
      <c:lineChart>
        <c:grouping val="standard"/>
        <c:varyColors val="0"/>
        <c:ser>
          <c:idx val="5"/>
          <c:order val="5"/>
          <c:tx>
            <c:strRef>
              <c:f>'Financial model (Scenario A)'!$B$46</c:f>
              <c:strCache>
                <c:ptCount val="1"/>
                <c:pt idx="0">
                  <c:v>Projected costs</c:v>
                </c:pt>
              </c:strCache>
            </c:strRef>
          </c:tx>
          <c:spPr>
            <a:ln w="50800">
              <a:solidFill>
                <a:srgbClr val="339933"/>
              </a:solidFill>
            </a:ln>
          </c:spPr>
          <c:marker>
            <c:symbol val="none"/>
          </c:marker>
          <c:cat>
            <c:strRef>
              <c:f>'Financial model (Scenario A)'!$C$41:$P$41</c:f>
              <c:strCache>
                <c:ptCount val="1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  <c:pt idx="10">
                  <c:v>Year 11</c:v>
                </c:pt>
                <c:pt idx="11">
                  <c:v>Year 12</c:v>
                </c:pt>
                <c:pt idx="12">
                  <c:v>Year 13</c:v>
                </c:pt>
                <c:pt idx="13">
                  <c:v>Year 14</c:v>
                </c:pt>
              </c:strCache>
            </c:strRef>
          </c:cat>
          <c:val>
            <c:numRef>
              <c:f>'Financial model (Scenario A)'!$C$46:$P$46</c:f>
              <c:numCache>
                <c:formatCode>#,##0.0_);[Red]\(#,##0.0\)</c:formatCode>
                <c:ptCount val="14"/>
                <c:pt idx="0">
                  <c:v>7.2203205050862449</c:v>
                </c:pt>
                <c:pt idx="1">
                  <c:v>8.6539653088235298</c:v>
                </c:pt>
                <c:pt idx="2">
                  <c:v>8.6324703676470591</c:v>
                </c:pt>
                <c:pt idx="3">
                  <c:v>8.5599747941176485</c:v>
                </c:pt>
                <c:pt idx="4">
                  <c:v>8.1176299999999983</c:v>
                </c:pt>
                <c:pt idx="5">
                  <c:v>9.2958135639097748</c:v>
                </c:pt>
                <c:pt idx="6">
                  <c:v>7.8792259999999992</c:v>
                </c:pt>
                <c:pt idx="7">
                  <c:v>7.2342619999999993</c:v>
                </c:pt>
                <c:pt idx="8">
                  <c:v>7.6476499999999987</c:v>
                </c:pt>
                <c:pt idx="9">
                  <c:v>7.6661879999999991</c:v>
                </c:pt>
                <c:pt idx="10">
                  <c:v>7.1738618909774434</c:v>
                </c:pt>
                <c:pt idx="11">
                  <c:v>7.1738618909774434</c:v>
                </c:pt>
                <c:pt idx="12">
                  <c:v>7.1738618909774434</c:v>
                </c:pt>
                <c:pt idx="13">
                  <c:v>7.1738618909774434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B9A-4C48-8BE5-AC406E510B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533888"/>
        <c:axId val="176535424"/>
      </c:lineChart>
      <c:catAx>
        <c:axId val="176533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6535424"/>
        <c:crosses val="autoZero"/>
        <c:auto val="1"/>
        <c:lblAlgn val="ctr"/>
        <c:lblOffset val="100"/>
        <c:noMultiLvlLbl val="0"/>
      </c:catAx>
      <c:valAx>
        <c:axId val="176535424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crossAx val="176533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662626485225787"/>
          <c:y val="0.11920186070856022"/>
          <c:w val="0.22311716038009322"/>
          <c:h val="0.23073428278919186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b="1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46134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-Please refer to the respective NSLEP docs and provide status of each target/goal set therein;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-Describe how you plan to achieve the goals/targets not or partially achieved with a proposed timeline;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-Add slides to report all the targets/goals </a:t>
            </a:r>
            <a:endParaRPr dirty="0"/>
          </a:p>
        </p:txBody>
      </p:sp>
      <p:sp>
        <p:nvSpPr>
          <p:cNvPr id="93" name="Google Shape;9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613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hyperlink" Target="NSLS_JKSNR4.AV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6.jpeg"/><Relationship Id="rId4" Type="http://schemas.openxmlformats.org/officeDocument/2006/relationships/image" Target="../media/image7.pn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hyperlink" Target="NSLS_JKSNR4.AV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9281BD-673D-4B41-9D4E-7E18602CBE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40" b="20193"/>
          <a:stretch/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0" y="-27384"/>
            <a:ext cx="12192000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4800" b="1" dirty="0">
                <a:latin typeface="Bookman Old Style" pitchFamily="18" charset="0"/>
              </a:rPr>
              <a:t>GSLEP program update</a:t>
            </a:r>
            <a:br>
              <a:rPr lang="en-US" sz="4800" b="1" dirty="0">
                <a:latin typeface="Bookman Old Style" pitchFamily="18" charset="0"/>
              </a:rPr>
            </a:br>
            <a:r>
              <a:rPr lang="en-US" sz="4800" b="1" dirty="0">
                <a:latin typeface="Bookman Old Style" pitchFamily="18" charset="0"/>
              </a:rPr>
              <a:t>Bhutan</a:t>
            </a:r>
            <a:endParaRPr sz="4800" b="1" dirty="0">
              <a:latin typeface="Bookman Old Style" pitchFamily="18" charset="0"/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2927648" y="1556792"/>
            <a:ext cx="6456040" cy="172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200" b="1" dirty="0">
                <a:solidFill>
                  <a:schemeClr val="tx1"/>
                </a:solidFill>
                <a:latin typeface="Book Antiqua" pitchFamily="18" charset="0"/>
              </a:rPr>
              <a:t>VIII Steering Committee Meeting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200" b="1" dirty="0">
                <a:solidFill>
                  <a:schemeClr val="tx1"/>
                </a:solidFill>
                <a:latin typeface="Book Antiqua" pitchFamily="18" charset="0"/>
              </a:rPr>
              <a:t>February 10 – 11, 2024</a:t>
            </a:r>
            <a:endParaRPr sz="3200" b="1" dirty="0">
              <a:solidFill>
                <a:schemeClr val="tx1"/>
              </a:solidFill>
              <a:latin typeface="Book Antiqua" pitchFamily="18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200" b="1" dirty="0">
                <a:solidFill>
                  <a:schemeClr val="tx1"/>
                </a:solidFill>
                <a:latin typeface="Book Antiqua" pitchFamily="18" charset="0"/>
              </a:rPr>
              <a:t>Samarkand, Uzbekistan </a:t>
            </a:r>
            <a:endParaRPr sz="32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0D956-71AD-F04F-9E92-A82A1B9DA1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0"/>
            <a:ext cx="1045142" cy="1045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7024A8-D675-4666-6C84-E02558EF4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" y="0"/>
            <a:ext cx="1050192" cy="1045143"/>
          </a:xfrm>
          <a:prstGeom prst="rect">
            <a:avLst/>
          </a:prstGeom>
        </p:spPr>
      </p:pic>
      <p:sp>
        <p:nvSpPr>
          <p:cNvPr id="8" name="Google Shape;89;p1"/>
          <p:cNvSpPr txBox="1">
            <a:spLocks/>
          </p:cNvSpPr>
          <p:nvPr/>
        </p:nvSpPr>
        <p:spPr>
          <a:xfrm>
            <a:off x="6120680" y="5952761"/>
            <a:ext cx="6071320" cy="1076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GB" sz="3200" b="1" dirty="0">
                <a:solidFill>
                  <a:srgbClr val="FF0000"/>
                </a:solidFill>
                <a:latin typeface="Book Antiqua" pitchFamily="18" charset="0"/>
              </a:rPr>
              <a:t>Bhutan State of Snow Leopard 2024</a:t>
            </a:r>
          </a:p>
        </p:txBody>
      </p:sp>
      <p:sp>
        <p:nvSpPr>
          <p:cNvPr id="9" name="Google Shape;89;p1"/>
          <p:cNvSpPr txBox="1">
            <a:spLocks/>
          </p:cNvSpPr>
          <p:nvPr/>
        </p:nvSpPr>
        <p:spPr>
          <a:xfrm>
            <a:off x="47328" y="3415308"/>
            <a:ext cx="6048672" cy="2126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GB" sz="2800" b="1" i="1" dirty="0">
                <a:solidFill>
                  <a:schemeClr val="tx1"/>
                </a:solidFill>
                <a:latin typeface="Book Antiqua" pitchFamily="18" charset="0"/>
              </a:rPr>
              <a:t>Department of Forests &amp; Park Services</a:t>
            </a:r>
          </a:p>
          <a:p>
            <a:pPr marL="0" indent="0">
              <a:spcBef>
                <a:spcPts val="0"/>
              </a:spcBef>
            </a:pPr>
            <a:r>
              <a:rPr lang="en-GB" sz="2800" b="1" i="1" dirty="0">
                <a:solidFill>
                  <a:schemeClr val="tx1"/>
                </a:solidFill>
                <a:latin typeface="Book Antiqua" pitchFamily="18" charset="0"/>
              </a:rPr>
              <a:t>Ministry of Energy &amp; Natural Resources</a:t>
            </a:r>
          </a:p>
          <a:p>
            <a:pPr marL="0" indent="0">
              <a:spcBef>
                <a:spcPts val="0"/>
              </a:spcBef>
            </a:pPr>
            <a:r>
              <a:rPr lang="en-GB" sz="2800" b="1" i="1" dirty="0">
                <a:solidFill>
                  <a:schemeClr val="tx1"/>
                </a:solidFill>
                <a:latin typeface="Book Antiqua" pitchFamily="18" charset="0"/>
              </a:rPr>
              <a:t>Royal Government of Bhutan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9336" y="44624"/>
            <a:ext cx="11953328" cy="936104"/>
          </a:xfrm>
        </p:spPr>
        <p:txBody>
          <a:bodyPr>
            <a:normAutofit/>
          </a:bodyPr>
          <a:lstStyle/>
          <a:p>
            <a:pPr lvl="0" algn="ctr"/>
            <a:r>
              <a:rPr lang="en-US" b="1" dirty="0">
                <a:latin typeface="Bookman Old Style" pitchFamily="18" charset="0"/>
              </a:rPr>
              <a:t>Green economy interventions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328" y="1268760"/>
            <a:ext cx="6163849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200" i="1" dirty="0">
                <a:latin typeface="Book Antiqua" pitchFamily="18" charset="0"/>
              </a:rPr>
              <a:t>Promoting ecotourism (trek routes, camping sites, mountain festival, farm house, capacity building)- Snowman Trek/Race.</a:t>
            </a:r>
          </a:p>
          <a:p>
            <a:endParaRPr lang="en-US" sz="3200" i="1" dirty="0">
              <a:latin typeface="Book Antiqua" pitchFamily="18" charset="0"/>
            </a:endParaRPr>
          </a:p>
          <a:p>
            <a:r>
              <a:rPr lang="en-US" sz="3200" i="1" dirty="0">
                <a:latin typeface="Book Antiqua" pitchFamily="18" charset="0"/>
              </a:rPr>
              <a:t>Sustainable resource management- High altitude medicinal and aromatic plants</a:t>
            </a:r>
          </a:p>
          <a:p>
            <a:pPr marL="114300" indent="0">
              <a:buNone/>
            </a:pPr>
            <a:endParaRPr lang="en-US" sz="3200" i="1" dirty="0">
              <a:latin typeface="Book Antiqua" pitchFamily="18" charset="0"/>
            </a:endParaRPr>
          </a:p>
          <a:p>
            <a:endParaRPr lang="en-US" sz="3200" i="1" dirty="0">
              <a:latin typeface="Book Antiqua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34F92-060D-024B-A904-1D0344B89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052736"/>
            <a:ext cx="5009332" cy="2583980"/>
          </a:xfrm>
          <a:prstGeom prst="rect">
            <a:avLst/>
          </a:prstGeom>
        </p:spPr>
      </p:pic>
      <p:pic>
        <p:nvPicPr>
          <p:cNvPr id="7" name="Picture 2" descr="Bhutan Cordyceps Sinensis – Bhutan Online Visa">
            <a:extLst>
              <a:ext uri="{FF2B5EF4-FFF2-40B4-BE49-F238E27FC236}">
                <a16:creationId xmlns:a16="http://schemas.microsoft.com/office/drawing/2014/main" id="{22CDDEEC-6A3A-F241-98A2-FAE7A5582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0"/>
          <a:stretch/>
        </p:blipFill>
        <p:spPr bwMode="auto">
          <a:xfrm>
            <a:off x="9220200" y="450912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ll you need to know about Bhutan wild cordyceps - Druksell.com">
            <a:extLst>
              <a:ext uri="{FF2B5EF4-FFF2-40B4-BE49-F238E27FC236}">
                <a16:creationId xmlns:a16="http://schemas.microsoft.com/office/drawing/2014/main" id="{27E23F12-B4E0-8A4A-872B-BD65784C4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14" y="4089032"/>
            <a:ext cx="2958285" cy="255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57952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 txBox="1">
            <a:spLocks noGrp="1"/>
          </p:cNvSpPr>
          <p:nvPr>
            <p:ph type="title"/>
          </p:nvPr>
        </p:nvSpPr>
        <p:spPr>
          <a:xfrm>
            <a:off x="838200" y="44624"/>
            <a:ext cx="10515600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latin typeface="Bookman Old Style" pitchFamily="18" charset="0"/>
              </a:rPr>
              <a:t>Community-based conservation initiatives</a:t>
            </a:r>
            <a:endParaRPr b="1" dirty="0">
              <a:latin typeface="Bookman Old Style" pitchFamily="18" charset="0"/>
            </a:endParaRPr>
          </a:p>
        </p:txBody>
      </p:sp>
      <p:sp>
        <p:nvSpPr>
          <p:cNvPr id="129" name="Google Shape;129;p8"/>
          <p:cNvSpPr txBox="1">
            <a:spLocks noGrp="1"/>
          </p:cNvSpPr>
          <p:nvPr>
            <p:ph type="body" idx="1"/>
          </p:nvPr>
        </p:nvSpPr>
        <p:spPr>
          <a:xfrm>
            <a:off x="191344" y="1124744"/>
            <a:ext cx="11881320" cy="150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>
                <a:latin typeface="Book Antiqua" pitchFamily="18" charset="0"/>
              </a:rPr>
              <a:t>Snow Leopard Conservation group in JDNP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>
                <a:latin typeface="Book Antiqua" pitchFamily="18" charset="0"/>
              </a:rPr>
              <a:t>Highland festivals for community engagement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>
                <a:latin typeface="Book Antiqua" pitchFamily="18" charset="0"/>
              </a:rPr>
              <a:t> &amp; ecosystem services.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 t="9651" r="40676" b="14082"/>
          <a:stretch/>
        </p:blipFill>
        <p:spPr bwMode="auto">
          <a:xfrm>
            <a:off x="119336" y="2708920"/>
            <a:ext cx="3960440" cy="3554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11163" r="39796" b="14573"/>
          <a:stretch/>
        </p:blipFill>
        <p:spPr bwMode="auto">
          <a:xfrm>
            <a:off x="4339166" y="2276872"/>
            <a:ext cx="3527957" cy="298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20466" r="5988" b="13953"/>
          <a:stretch/>
        </p:blipFill>
        <p:spPr bwMode="auto">
          <a:xfrm>
            <a:off x="4168308" y="5301208"/>
            <a:ext cx="3713201" cy="154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8950" r="3219" b="13790"/>
          <a:stretch/>
        </p:blipFill>
        <p:spPr bwMode="auto">
          <a:xfrm>
            <a:off x="8256240" y="4552840"/>
            <a:ext cx="3863752" cy="226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198426" y="1249288"/>
            <a:ext cx="3802230" cy="3187824"/>
            <a:chOff x="448340" y="196915"/>
            <a:chExt cx="8162260" cy="62038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2" t="21705" r="16890" b="13178"/>
            <a:stretch/>
          </p:blipFill>
          <p:spPr bwMode="auto">
            <a:xfrm>
              <a:off x="448340" y="196915"/>
              <a:ext cx="8162260" cy="3917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3" t="26201" r="5785" b="32713"/>
            <a:stretch/>
          </p:blipFill>
          <p:spPr bwMode="auto">
            <a:xfrm>
              <a:off x="448340" y="4124664"/>
              <a:ext cx="8162260" cy="2276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336" y="44624"/>
            <a:ext cx="12025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buClr>
                <a:schemeClr val="dk1"/>
              </a:buClr>
              <a:buSzPts val="2800"/>
              <a:buChar char="•"/>
            </a:pPr>
            <a:r>
              <a:rPr lang="en-GB" sz="2800" i="1" dirty="0">
                <a:latin typeface="Book Antiqua" pitchFamily="18" charset="0"/>
              </a:rPr>
              <a:t>Community Rangers as Citizen Scientists Group in JKSNR</a:t>
            </a:r>
          </a:p>
          <a:p>
            <a:pPr marL="228600" lvl="0" indent="-228600">
              <a:lnSpc>
                <a:spcPct val="90000"/>
              </a:lnSpc>
              <a:buClr>
                <a:schemeClr val="dk1"/>
              </a:buClr>
              <a:buSzPts val="2800"/>
              <a:buChar char="•"/>
            </a:pPr>
            <a:r>
              <a:rPr lang="en-GB" sz="2800" i="1" dirty="0">
                <a:latin typeface="Book Antiqua" pitchFamily="18" charset="0"/>
              </a:rPr>
              <a:t>Conservation Partner initiative with Royal Bhutan Army in Haa</a:t>
            </a:r>
          </a:p>
          <a:p>
            <a:pPr marL="228600" lvl="0" indent="-228600">
              <a:lnSpc>
                <a:spcPct val="90000"/>
              </a:lnSpc>
              <a:buClr>
                <a:schemeClr val="dk1"/>
              </a:buClr>
              <a:buSzPts val="2800"/>
              <a:buChar char="•"/>
            </a:pPr>
            <a:r>
              <a:rPr lang="en-GB" sz="2800" i="1" dirty="0">
                <a:latin typeface="Book Antiqua" pitchFamily="18" charset="0"/>
              </a:rPr>
              <a:t>Friends of Nature – Local Nature Guide</a:t>
            </a:r>
          </a:p>
          <a:p>
            <a:pPr marL="228600" lvl="0" indent="-228600">
              <a:lnSpc>
                <a:spcPct val="90000"/>
              </a:lnSpc>
              <a:buClr>
                <a:schemeClr val="dk1"/>
              </a:buClr>
              <a:buSzPts val="2800"/>
              <a:buChar char="•"/>
            </a:pPr>
            <a:r>
              <a:rPr lang="en-GB" sz="2800" i="1" dirty="0">
                <a:latin typeface="Book Antiqua" pitchFamily="18" charset="0"/>
              </a:rPr>
              <a:t>Women Snow leopard Conservation Group in Paro</a:t>
            </a:r>
          </a:p>
          <a:p>
            <a:pPr marL="228600" lvl="0" indent="-228600">
              <a:lnSpc>
                <a:spcPct val="90000"/>
              </a:lnSpc>
              <a:buClr>
                <a:schemeClr val="dk1"/>
              </a:buClr>
              <a:buSzPts val="2800"/>
              <a:buChar char="•"/>
            </a:pPr>
            <a:r>
              <a:rPr lang="en-GB" sz="2800" i="1" dirty="0">
                <a:latin typeface="Book Antiqua" pitchFamily="18" charset="0"/>
              </a:rPr>
              <a:t>Quick Response Team in all Snow leopard range areas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4781832"/>
            <a:ext cx="2736304" cy="207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6" t="10776" r="24281" b="37351"/>
          <a:stretch/>
        </p:blipFill>
        <p:spPr bwMode="auto">
          <a:xfrm>
            <a:off x="0" y="4437112"/>
            <a:ext cx="358744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23566" r="6599" b="41831"/>
          <a:stretch/>
        </p:blipFill>
        <p:spPr bwMode="auto">
          <a:xfrm>
            <a:off x="3638429" y="4077072"/>
            <a:ext cx="1731420" cy="130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28" y="2075949"/>
            <a:ext cx="3672408" cy="2441476"/>
          </a:xfrm>
          <a:prstGeom prst="rect">
            <a:avLst/>
          </a:prstGeom>
        </p:spPr>
      </p:pic>
      <p:pic>
        <p:nvPicPr>
          <p:cNvPr id="9" name="Picture 8" descr="May be an image of 15 people, including Sha Phuntsho Ongdi, Tashi Tashi, Chendu Zangmo, Sonam Dhuk Dhuk Wangdi, Kinley Tenzin, Ugyen Tshering and Sangay Gyeltshen and people standi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" b="2207"/>
          <a:stretch/>
        </p:blipFill>
        <p:spPr bwMode="auto">
          <a:xfrm>
            <a:off x="9688536" y="1708117"/>
            <a:ext cx="2508250" cy="2406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/>
          <a:stretch/>
        </p:blipFill>
        <p:spPr>
          <a:xfrm>
            <a:off x="2913051" y="2441681"/>
            <a:ext cx="3088549" cy="1656184"/>
          </a:xfrm>
          <a:prstGeom prst="rect">
            <a:avLst/>
          </a:prstGeom>
        </p:spPr>
      </p:pic>
      <p:pic>
        <p:nvPicPr>
          <p:cNvPr id="11" name="Picture 10" descr="May be an image of one or more people, people standing and outdoors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721" y="4685480"/>
            <a:ext cx="3588370" cy="2127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370" y="4703959"/>
            <a:ext cx="3168351" cy="214662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2486" y="2175186"/>
            <a:ext cx="2533392" cy="2160240"/>
            <a:chOff x="2770520" y="548680"/>
            <a:chExt cx="5437241" cy="5421847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59" t="21240" r="14796" b="59164"/>
            <a:stretch/>
          </p:blipFill>
          <p:spPr bwMode="auto">
            <a:xfrm>
              <a:off x="2770520" y="548680"/>
              <a:ext cx="5437241" cy="1343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4" descr="No photo description available.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520" y="1892595"/>
              <a:ext cx="5437241" cy="4077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719736" y="6453336"/>
            <a:ext cx="6901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Gap: Require adequate compensation and incentives for yak herders</a:t>
            </a:r>
          </a:p>
        </p:txBody>
      </p:sp>
    </p:spTree>
    <p:extLst>
      <p:ext uri="{BB962C8B-B14F-4D97-AF65-F5344CB8AC3E}">
        <p14:creationId xmlns:p14="http://schemas.microsoft.com/office/powerpoint/2010/main" val="78772379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0" y="44625"/>
            <a:ext cx="12192000" cy="79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dirty="0">
                <a:latin typeface="Bookman Old Style" pitchFamily="18" charset="0"/>
              </a:rPr>
              <a:t>Management &amp; monitoring of disease systems</a:t>
            </a:r>
            <a:endParaRPr sz="4000" b="1" dirty="0">
              <a:latin typeface="Bookman Old Style" pitchFamily="18" charset="0"/>
            </a:endParaRPr>
          </a:p>
        </p:txBody>
      </p:sp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623392" y="980728"/>
            <a:ext cx="8568952" cy="576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just">
              <a:spcBef>
                <a:spcPts val="0"/>
              </a:spcBef>
              <a:buSzPts val="2800"/>
            </a:pPr>
            <a:r>
              <a:rPr lang="en-GB" i="1" dirty="0">
                <a:latin typeface="Book Antiqua" pitchFamily="18" charset="0"/>
              </a:rPr>
              <a:t>Bhutan One Health Strategy: A multi-</a:t>
            </a:r>
            <a:r>
              <a:rPr lang="en-GB" i="1" dirty="0" err="1">
                <a:latin typeface="Book Antiqua" pitchFamily="18" charset="0"/>
              </a:rPr>
              <a:t>sectoral</a:t>
            </a:r>
            <a:r>
              <a:rPr lang="en-GB" i="1" dirty="0">
                <a:latin typeface="Book Antiqua" pitchFamily="18" charset="0"/>
              </a:rPr>
              <a:t> approach to protecting the health of humans &amp; animals.</a:t>
            </a:r>
          </a:p>
          <a:p>
            <a:pPr marL="0" lvl="0" indent="0" algn="just">
              <a:spcBef>
                <a:spcPts val="0"/>
              </a:spcBef>
              <a:buSzPts val="2800"/>
              <a:buNone/>
            </a:pPr>
            <a:endParaRPr lang="en-GB" i="1" dirty="0">
              <a:latin typeface="Book Antiqua" pitchFamily="18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i="1" dirty="0">
                <a:latin typeface="Book Antiqua" pitchFamily="18" charset="0"/>
              </a:rPr>
              <a:t>Wildlife Health Strategy – Surveillance of disease outbreak.</a:t>
            </a:r>
          </a:p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GB" i="1" dirty="0">
              <a:latin typeface="Book Antiqua" pitchFamily="18" charset="0"/>
            </a:endParaRPr>
          </a:p>
          <a:p>
            <a:pPr marL="228600" indent="-228600" algn="just">
              <a:spcBef>
                <a:spcPts val="0"/>
              </a:spcBef>
              <a:buSzPts val="2800"/>
            </a:pPr>
            <a:r>
              <a:rPr lang="en-GB" i="1" dirty="0">
                <a:latin typeface="Book Antiqua" pitchFamily="18" charset="0"/>
              </a:rPr>
              <a:t>Quick Response Team - </a:t>
            </a:r>
            <a:r>
              <a:rPr lang="en-IN" i="1" dirty="0">
                <a:solidFill>
                  <a:schemeClr val="tx1"/>
                </a:solidFill>
                <a:latin typeface="Book Antiqua" pitchFamily="18" charset="0"/>
              </a:rPr>
              <a:t>Monitoring and management of disease outbreak in livestock &amp; wildlife.</a:t>
            </a:r>
          </a:p>
          <a:p>
            <a:pPr marL="228600" indent="-228600" algn="just">
              <a:spcBef>
                <a:spcPts val="0"/>
              </a:spcBef>
              <a:buSzPts val="2800"/>
            </a:pPr>
            <a:endParaRPr lang="en-GB" i="1" dirty="0">
              <a:latin typeface="Book Antiqua" pitchFamily="18" charset="0"/>
            </a:endParaRPr>
          </a:p>
          <a:p>
            <a:pPr marL="228600" indent="-228600" algn="just">
              <a:spcBef>
                <a:spcPts val="0"/>
              </a:spcBef>
              <a:buSzPts val="2800"/>
            </a:pPr>
            <a:r>
              <a:rPr lang="en-GB" i="1" dirty="0">
                <a:latin typeface="Book Antiqua" pitchFamily="18" charset="0"/>
              </a:rPr>
              <a:t>Initiated “Nationwide Accelerated Dog Population Management and Rabies Control Programme”. </a:t>
            </a:r>
          </a:p>
          <a:p>
            <a:pPr marL="0" indent="0" algn="just">
              <a:spcBef>
                <a:spcPts val="0"/>
              </a:spcBef>
              <a:buSzPts val="2800"/>
              <a:buNone/>
            </a:pPr>
            <a:endParaRPr lang="en-GB" i="1" dirty="0">
              <a:latin typeface="Book Antiqua" pitchFamily="18" charset="0"/>
            </a:endParaRPr>
          </a:p>
          <a:p>
            <a:pPr marL="228600" indent="-228600" algn="just">
              <a:spcBef>
                <a:spcPts val="0"/>
              </a:spcBef>
              <a:buSzPts val="2800"/>
            </a:pPr>
            <a:r>
              <a:rPr lang="en-GB" i="1" dirty="0">
                <a:latin typeface="Book Antiqua" pitchFamily="18" charset="0"/>
              </a:rPr>
              <a:t>Nationwide vaccination for Lumpy skin diseases.</a:t>
            </a:r>
          </a:p>
          <a:p>
            <a:pPr marL="0" indent="0" algn="just">
              <a:spcBef>
                <a:spcPts val="0"/>
              </a:spcBef>
              <a:buSzPts val="2800"/>
              <a:buNone/>
            </a:pPr>
            <a:endParaRPr lang="en-GB" i="1" dirty="0">
              <a:latin typeface="Book Antiqua" pitchFamily="18" charset="0"/>
            </a:endParaRPr>
          </a:p>
          <a:p>
            <a:pPr marL="228600" indent="-228600" algn="just">
              <a:spcBef>
                <a:spcPts val="0"/>
              </a:spcBef>
              <a:buSzPts val="2800"/>
            </a:pPr>
            <a:r>
              <a:rPr lang="en-IN" i="1" dirty="0">
                <a:solidFill>
                  <a:schemeClr val="tx1"/>
                </a:solidFill>
                <a:latin typeface="Book Antiqua" pitchFamily="18" charset="0"/>
              </a:rPr>
              <a:t>Gaps: Limited technical capacity and resources</a:t>
            </a:r>
          </a:p>
          <a:p>
            <a:pPr marL="228600" indent="-228600" algn="just">
              <a:spcBef>
                <a:spcPts val="0"/>
              </a:spcBef>
              <a:buSzPts val="2800"/>
            </a:pPr>
            <a:endParaRPr lang="en-GB" i="1" dirty="0">
              <a:latin typeface="Book Antiqua" pitchFamily="18" charset="0"/>
            </a:endParaRPr>
          </a:p>
        </p:txBody>
      </p:sp>
      <p:pic>
        <p:nvPicPr>
          <p:cNvPr id="6146" name="Picture 2" descr="No photo description availa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9" b="31241"/>
          <a:stretch/>
        </p:blipFill>
        <p:spPr bwMode="auto">
          <a:xfrm>
            <a:off x="9264352" y="4501804"/>
            <a:ext cx="2927648" cy="187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o photo description availab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1412776"/>
            <a:ext cx="2927648" cy="283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"/>
          <p:cNvSpPr txBox="1">
            <a:spLocks noGrp="1"/>
          </p:cNvSpPr>
          <p:nvPr>
            <p:ph type="title"/>
          </p:nvPr>
        </p:nvSpPr>
        <p:spPr>
          <a:xfrm>
            <a:off x="838200" y="44624"/>
            <a:ext cx="1051560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latin typeface="Bookman Old Style" pitchFamily="18" charset="0"/>
              </a:rPr>
              <a:t>Disrupting illegal wildlife trade in the country</a:t>
            </a:r>
            <a:endParaRPr b="1" dirty="0">
              <a:latin typeface="Bookman Old Style" pitchFamily="18" charset="0"/>
            </a:endParaRPr>
          </a:p>
        </p:txBody>
      </p:sp>
      <p:sp>
        <p:nvSpPr>
          <p:cNvPr id="141" name="Google Shape;141;p11"/>
          <p:cNvSpPr txBox="1">
            <a:spLocks noGrp="1"/>
          </p:cNvSpPr>
          <p:nvPr>
            <p:ph type="body" idx="1"/>
          </p:nvPr>
        </p:nvSpPr>
        <p:spPr>
          <a:xfrm>
            <a:off x="623392" y="1340768"/>
            <a:ext cx="7792986" cy="532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i="1" dirty="0">
                <a:latin typeface="Book Antiqua" pitchFamily="18" charset="0"/>
              </a:rPr>
              <a:t>Record no cases on poaching and illegal trade of snow leopard.</a:t>
            </a:r>
            <a:endParaRPr i="1" dirty="0">
              <a:latin typeface="Book Antiqua" pitchFamily="18" charset="0"/>
            </a:endParaRPr>
          </a:p>
          <a:p>
            <a:pPr marL="228600" lvl="0" indent="-228600">
              <a:buSzPts val="2800"/>
            </a:pPr>
            <a:r>
              <a:rPr lang="en-GB" i="1" dirty="0">
                <a:latin typeface="Book Antiqua" pitchFamily="18" charset="0"/>
              </a:rPr>
              <a:t>Records indicate merely three instances of retaliatory killing of snow leopards, likely due to the absence of a compensation scheme. </a:t>
            </a:r>
          </a:p>
          <a:p>
            <a:pPr marL="0" lvl="0" indent="0">
              <a:buSzPts val="2800"/>
              <a:buNone/>
            </a:pPr>
            <a:r>
              <a:rPr lang="en-GB" b="1" i="1" dirty="0">
                <a:latin typeface="Book Antiqua" pitchFamily="18" charset="0"/>
              </a:rPr>
              <a:t>Measures:</a:t>
            </a:r>
          </a:p>
          <a:p>
            <a:pPr marL="228600" lvl="0" indent="-228600">
              <a:buSzPts val="2800"/>
            </a:pPr>
            <a:r>
              <a:rPr lang="en-GB" i="1" dirty="0">
                <a:latin typeface="Book Antiqua" pitchFamily="18" charset="0"/>
              </a:rPr>
              <a:t>Strengthening protection &amp; Law enforcement:</a:t>
            </a:r>
          </a:p>
          <a:p>
            <a:pPr marL="0" lvl="0" indent="0">
              <a:buSzPts val="2800"/>
              <a:buNone/>
            </a:pPr>
            <a:r>
              <a:rPr lang="en-GB" i="1" dirty="0">
                <a:latin typeface="Book Antiqua" pitchFamily="18" charset="0"/>
              </a:rPr>
              <a:t> - SMART Patrolling rolled out at national level.</a:t>
            </a:r>
          </a:p>
          <a:p>
            <a:pPr marL="0" lvl="0" indent="0">
              <a:buSzPts val="2800"/>
              <a:buNone/>
            </a:pPr>
            <a:r>
              <a:rPr lang="en-GB" i="1" dirty="0">
                <a:latin typeface="Book Antiqua" pitchFamily="18" charset="0"/>
              </a:rPr>
              <a:t> - FNCA 2023 (Chapter 5: 87, 91) – Listed under  </a:t>
            </a:r>
          </a:p>
          <a:p>
            <a:pPr marL="0" lvl="0" indent="0">
              <a:buSzPts val="2800"/>
              <a:buNone/>
            </a:pPr>
            <a:r>
              <a:rPr lang="en-GB" i="1" dirty="0">
                <a:latin typeface="Book Antiqua" pitchFamily="18" charset="0"/>
              </a:rPr>
              <a:t>    Schedule I</a:t>
            </a:r>
          </a:p>
          <a:p>
            <a:pPr marL="0" lvl="0" indent="0">
              <a:buSzPts val="2800"/>
              <a:buNone/>
            </a:pPr>
            <a:r>
              <a:rPr lang="en-GB" i="1" dirty="0">
                <a:latin typeface="Book Antiqua" pitchFamily="18" charset="0"/>
              </a:rPr>
              <a:t> - FNCRR 2023 (Offence &amp; Penalty)</a:t>
            </a:r>
            <a:endParaRPr i="1" dirty="0">
              <a:latin typeface="Book Antiqu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5" t="23861" r="29936" b="29148"/>
          <a:stretch/>
        </p:blipFill>
        <p:spPr bwMode="auto">
          <a:xfrm>
            <a:off x="7804172" y="3707877"/>
            <a:ext cx="2129518" cy="291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4" t="27907" r="38256" b="16279"/>
          <a:stretch/>
        </p:blipFill>
        <p:spPr bwMode="auto">
          <a:xfrm>
            <a:off x="9960345" y="3314796"/>
            <a:ext cx="2206831" cy="249046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A62703-7089-DC46-823B-098DC9D023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 r="4520" b="11675"/>
          <a:stretch/>
        </p:blipFill>
        <p:spPr>
          <a:xfrm>
            <a:off x="8416378" y="721263"/>
            <a:ext cx="3750798" cy="241858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A72475-4970-434F-88CD-0FF5AC7160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" t="-1" r="32352" b="-1"/>
          <a:stretch/>
        </p:blipFill>
        <p:spPr>
          <a:xfrm>
            <a:off x="1" y="10"/>
            <a:ext cx="6826101" cy="6857990"/>
          </a:xfrm>
          <a:prstGeom prst="rect">
            <a:avLst/>
          </a:prstGeom>
        </p:spPr>
      </p:pic>
      <p:sp>
        <p:nvSpPr>
          <p:cNvPr id="146" name="Google Shape;146;p12"/>
          <p:cNvSpPr txBox="1">
            <a:spLocks noGrp="1"/>
          </p:cNvSpPr>
          <p:nvPr>
            <p:ph type="title"/>
          </p:nvPr>
        </p:nvSpPr>
        <p:spPr>
          <a:xfrm>
            <a:off x="6826102" y="-27384"/>
            <a:ext cx="5365898" cy="184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200" b="1" dirty="0">
                <a:latin typeface="Bookman Old Style" pitchFamily="18" charset="0"/>
              </a:rPr>
              <a:t>Managing Infrastructure initiatives in snow leopard landscape</a:t>
            </a:r>
            <a:endParaRPr sz="3200" b="1" dirty="0">
              <a:latin typeface="Bookman Old Style" pitchFamily="18" charset="0"/>
            </a:endParaRPr>
          </a:p>
        </p:txBody>
      </p:sp>
      <p:sp>
        <p:nvSpPr>
          <p:cNvPr id="147" name="Google Shape;147;p12"/>
          <p:cNvSpPr txBox="1">
            <a:spLocks noGrp="1"/>
          </p:cNvSpPr>
          <p:nvPr>
            <p:ph type="body" idx="1"/>
          </p:nvPr>
        </p:nvSpPr>
        <p:spPr>
          <a:xfrm>
            <a:off x="7032104" y="1700808"/>
            <a:ext cx="5159895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i="1" dirty="0">
                <a:latin typeface="Book Antiqua" pitchFamily="18" charset="0"/>
              </a:rPr>
              <a:t>No major infrastructure development/project implemented in Snow leopard landscape.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i="1" dirty="0">
              <a:latin typeface="Book Antiqua" pitchFamily="18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i="1" dirty="0">
                <a:latin typeface="Book Antiqua" pitchFamily="18" charset="0"/>
              </a:rPr>
              <a:t>No </a:t>
            </a:r>
            <a:r>
              <a:rPr lang="en-US" i="1" dirty="0" err="1">
                <a:latin typeface="Book Antiqua" pitchFamily="18" charset="0"/>
              </a:rPr>
              <a:t>motorable</a:t>
            </a:r>
            <a:r>
              <a:rPr lang="en-US" i="1" dirty="0">
                <a:latin typeface="Book Antiqua" pitchFamily="18" charset="0"/>
              </a:rPr>
              <a:t> roads inside snow leopard landscape.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i="1" dirty="0">
              <a:latin typeface="Book Antiqua" pitchFamily="18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i="1" dirty="0">
                <a:latin typeface="Book Antiqua" pitchFamily="18" charset="0"/>
              </a:rPr>
              <a:t>All major developmental activities in Bhutan are require environmental clearance, forestry clearance, EIA, ESSG and EMP.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i="1" dirty="0"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D190BE-0DAA-A44E-ABF8-7FA8140EC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9" b="1250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AE2E87-00A3-4F6C-B9F3-41EDCB568A55}"/>
              </a:ext>
            </a:extLst>
          </p:cNvPr>
          <p:cNvSpPr txBox="1">
            <a:spLocks/>
          </p:cNvSpPr>
          <p:nvPr/>
        </p:nvSpPr>
        <p:spPr>
          <a:xfrm>
            <a:off x="-24680" y="980728"/>
            <a:ext cx="7776864" cy="590465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 algn="just">
              <a:spcBef>
                <a:spcPts val="0"/>
              </a:spcBef>
              <a:buSzPts val="2800"/>
            </a:pPr>
            <a:r>
              <a:rPr lang="en-US" sz="2600" i="1" dirty="0">
                <a:highlight>
                  <a:srgbClr val="C0C0C0"/>
                </a:highlight>
                <a:latin typeface="Book Antiqua" pitchFamily="18" charset="0"/>
              </a:rPr>
              <a:t>Snow leopard is a flagship species in the Kanchenjunga Landscape Conservation and Development Initiative Program of ICIMOD.</a:t>
            </a:r>
          </a:p>
          <a:p>
            <a:pPr marL="0" lvl="0" indent="0" algn="just">
              <a:spcBef>
                <a:spcPts val="0"/>
              </a:spcBef>
              <a:buSzPts val="2800"/>
              <a:buNone/>
            </a:pPr>
            <a:endParaRPr lang="en-US" sz="2600" i="1" dirty="0">
              <a:solidFill>
                <a:schemeClr val="tx1"/>
              </a:solidFill>
              <a:highlight>
                <a:srgbClr val="C0C0C0"/>
              </a:highlight>
              <a:latin typeface="Book Antiqua" pitchFamily="18" charset="0"/>
            </a:endParaRPr>
          </a:p>
          <a:p>
            <a:pPr marL="228600" indent="-228600" algn="just">
              <a:spcBef>
                <a:spcPts val="0"/>
              </a:spcBef>
              <a:buSzPts val="2800"/>
            </a:pPr>
            <a:r>
              <a:rPr lang="en-GB" sz="2600" i="1" dirty="0">
                <a:solidFill>
                  <a:schemeClr val="tx1"/>
                </a:solidFill>
                <a:highlight>
                  <a:srgbClr val="C0C0C0"/>
                </a:highlight>
                <a:latin typeface="Book Antiqua" pitchFamily="18" charset="0"/>
              </a:rPr>
              <a:t>GSLEP: It aims to conserve snow leopards and their ecosystems which outlines strategies for conservation, research, and community engagement -12 range.</a:t>
            </a:r>
          </a:p>
          <a:p>
            <a:pPr marL="0" indent="0" algn="just">
              <a:spcBef>
                <a:spcPts val="0"/>
              </a:spcBef>
              <a:buSzPts val="2800"/>
              <a:buNone/>
            </a:pPr>
            <a:endParaRPr lang="en-GB" sz="2600" i="1" dirty="0">
              <a:solidFill>
                <a:schemeClr val="tx1"/>
              </a:solidFill>
              <a:highlight>
                <a:srgbClr val="C0C0C0"/>
              </a:highlight>
              <a:latin typeface="Book Antiqua" pitchFamily="18" charset="0"/>
            </a:endParaRPr>
          </a:p>
          <a:p>
            <a:pPr marL="228600" lvl="0" indent="-228600" algn="just">
              <a:spcBef>
                <a:spcPts val="0"/>
              </a:spcBef>
              <a:buSzPts val="2800"/>
            </a:pPr>
            <a:r>
              <a:rPr lang="en-GB" sz="2600" i="1" dirty="0">
                <a:solidFill>
                  <a:schemeClr val="tx1"/>
                </a:solidFill>
                <a:highlight>
                  <a:srgbClr val="C0C0C0"/>
                </a:highlight>
                <a:latin typeface="Book Antiqua" pitchFamily="18" charset="0"/>
              </a:rPr>
              <a:t>Regional cooperation are essential for the long-term conservation of snow leopards and their habitats-population dispersal.</a:t>
            </a:r>
          </a:p>
          <a:p>
            <a:pPr marL="0" lvl="0" indent="0" algn="just">
              <a:spcBef>
                <a:spcPts val="0"/>
              </a:spcBef>
              <a:buSzPts val="2800"/>
              <a:buNone/>
            </a:pPr>
            <a:endParaRPr lang="en-GB" sz="2600" i="1" dirty="0">
              <a:solidFill>
                <a:schemeClr val="tx1"/>
              </a:solidFill>
              <a:highlight>
                <a:srgbClr val="C0C0C0"/>
              </a:highlight>
              <a:latin typeface="Book Antiqua" pitchFamily="18" charset="0"/>
            </a:endParaRPr>
          </a:p>
          <a:p>
            <a:pPr marL="228600" indent="-228600" algn="just">
              <a:spcBef>
                <a:spcPts val="0"/>
              </a:spcBef>
              <a:buSzPts val="2800"/>
            </a:pPr>
            <a:r>
              <a:rPr lang="en-US" sz="2600" i="1" dirty="0">
                <a:solidFill>
                  <a:schemeClr val="tx1"/>
                </a:solidFill>
                <a:highlight>
                  <a:srgbClr val="C0C0C0"/>
                </a:highlight>
                <a:latin typeface="Book Antiqua" pitchFamily="18" charset="0"/>
              </a:rPr>
              <a:t>Love to see trans-boundary conservation work happening within the snow leopard range countries- potential for collaboration.</a:t>
            </a:r>
            <a:endParaRPr lang="en-GB" sz="2600" i="1" dirty="0">
              <a:solidFill>
                <a:schemeClr val="tx1"/>
              </a:solidFill>
              <a:highlight>
                <a:srgbClr val="C0C0C0"/>
              </a:highlight>
              <a:latin typeface="Book Antiqua" pitchFamily="18" charset="0"/>
            </a:endParaRPr>
          </a:p>
        </p:txBody>
      </p:sp>
      <p:sp>
        <p:nvSpPr>
          <p:cNvPr id="6" name="Google Shape;152;p14"/>
          <p:cNvSpPr txBox="1">
            <a:spLocks noGrp="1"/>
          </p:cNvSpPr>
          <p:nvPr>
            <p:ph type="title"/>
          </p:nvPr>
        </p:nvSpPr>
        <p:spPr>
          <a:xfrm>
            <a:off x="838200" y="15206"/>
            <a:ext cx="10515600" cy="893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chemeClr val="tx1"/>
                </a:solidFill>
                <a:latin typeface="Bookman Old Style" pitchFamily="18" charset="0"/>
              </a:rPr>
              <a:t>Trans-boundary initiatives</a:t>
            </a:r>
            <a:endParaRPr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45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 t="29612" r="26657" b="20310"/>
          <a:stretch/>
        </p:blipFill>
        <p:spPr bwMode="auto">
          <a:xfrm>
            <a:off x="0" y="0"/>
            <a:ext cx="12216680" cy="684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16080" y="116632"/>
            <a:ext cx="53285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Continued partnership in our collective efforts to safeguard the snow leopard and its fragile ecosystems.</a:t>
            </a:r>
          </a:p>
          <a:p>
            <a:pPr algn="just"/>
            <a:endParaRPr lang="en-GB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Together, we are making a tangible difference in the protection and conservation of these iconic species and their habitats.</a:t>
            </a:r>
          </a:p>
          <a:p>
            <a:pPr algn="just"/>
            <a:endParaRPr lang="en-GB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Aims to ensure long-term viability of snow leopards while fostering harmonious coexistence with local communities.</a:t>
            </a:r>
          </a:p>
        </p:txBody>
      </p:sp>
    </p:spTree>
    <p:extLst>
      <p:ext uri="{BB962C8B-B14F-4D97-AF65-F5344CB8AC3E}">
        <p14:creationId xmlns:p14="http://schemas.microsoft.com/office/powerpoint/2010/main" val="238039490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file"/>
            <a:extLst>
              <a:ext uri="{FF2B5EF4-FFF2-40B4-BE49-F238E27FC236}">
                <a16:creationId xmlns:a16="http://schemas.microsoft.com/office/drawing/2014/main" id="{1B1E9269-ED13-7C03-8538-A74DD2FE2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33"/>
          <a:stretch/>
        </p:blipFill>
        <p:spPr>
          <a:xfrm>
            <a:off x="0" y="-27384"/>
            <a:ext cx="4602171" cy="3140968"/>
          </a:xfrm>
          <a:prstGeom prst="rect">
            <a:avLst/>
          </a:prstGeom>
        </p:spPr>
      </p:pic>
      <p:pic>
        <p:nvPicPr>
          <p:cNvPr id="1026" name="Picture 2" descr="E:\1_JKSNR_FOLDER\JKSNR SL Images Videos\NSLS_JKSNR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802" y="4039829"/>
            <a:ext cx="4033878" cy="28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1_JKSNR_FOLDER\JKSNR SL Images Videos\NSLS_JKSNR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" y="4039828"/>
            <a:ext cx="4081867" cy="284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1_JKSNR_FOLDER\JKSNR SL Images Videos\NSLS_JKSNR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7" y="4039828"/>
            <a:ext cx="4097755" cy="284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86BD23-98CA-3148-B987-CFA250E149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t="34483" r="48016" b="30863"/>
          <a:stretch/>
        </p:blipFill>
        <p:spPr>
          <a:xfrm>
            <a:off x="4602170" y="-19738"/>
            <a:ext cx="5180729" cy="3133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154D59-6F9D-BE47-9163-836E9DC619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t="3784" r="32471" b="34956"/>
          <a:stretch/>
        </p:blipFill>
        <p:spPr>
          <a:xfrm>
            <a:off x="9754986" y="-27383"/>
            <a:ext cx="2437014" cy="31406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ADFE166-AA89-4E4E-AC4C-AA8A81A73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0378"/>
            <a:ext cx="10515600" cy="784053"/>
          </a:xfrm>
        </p:spPr>
        <p:txBody>
          <a:bodyPr>
            <a:normAutofit/>
          </a:bodyPr>
          <a:lstStyle/>
          <a:p>
            <a:r>
              <a:rPr lang="x-none" b="1" dirty="0">
                <a:latin typeface="Book Antiqua" pitchFamily="18" charset="0"/>
              </a:rPr>
              <a:t>Few </a:t>
            </a:r>
            <a:r>
              <a:rPr lang="x-none" b="1">
                <a:latin typeface="Book Antiqua" pitchFamily="18" charset="0"/>
              </a:rPr>
              <a:t>cameratrap </a:t>
            </a:r>
            <a:r>
              <a:rPr lang="en-GB" b="1" dirty="0">
                <a:latin typeface="Book Antiqua" pitchFamily="18" charset="0"/>
              </a:rPr>
              <a:t>images</a:t>
            </a:r>
            <a:r>
              <a:rPr lang="x-none" b="1">
                <a:latin typeface="Book Antiqua" pitchFamily="18" charset="0"/>
              </a:rPr>
              <a:t> from </a:t>
            </a:r>
            <a:r>
              <a:rPr lang="en-GB" b="1" dirty="0">
                <a:latin typeface="Book Antiqua" pitchFamily="18" charset="0"/>
              </a:rPr>
              <a:t>NSLS-II</a:t>
            </a:r>
            <a:endParaRPr lang="x-none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46191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9BF9D9-A76F-8540-9803-FDAF0AAE49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9" t="3204" r="-1" b="-137"/>
          <a:stretch/>
        </p:blipFill>
        <p:spPr>
          <a:xfrm>
            <a:off x="1" y="-4515"/>
            <a:ext cx="12192000" cy="68679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310E5C3-8B15-B747-8C1C-AEB64A74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1" y="260648"/>
            <a:ext cx="5311204" cy="1224136"/>
          </a:xfrm>
        </p:spPr>
        <p:txBody>
          <a:bodyPr>
            <a:noAutofit/>
          </a:bodyPr>
          <a:lstStyle/>
          <a:p>
            <a:pPr algn="ctr"/>
            <a:br>
              <a:rPr lang="en-GB" sz="6000" b="1" dirty="0">
                <a:solidFill>
                  <a:srgbClr val="FFFF00"/>
                </a:solidFill>
                <a:latin typeface="Bodoni Bd BT" pitchFamily="18" charset="0"/>
              </a:rPr>
            </a:br>
            <a:br>
              <a:rPr lang="en-GB" sz="6000" b="1" dirty="0">
                <a:solidFill>
                  <a:srgbClr val="FFFF00"/>
                </a:solidFill>
                <a:latin typeface="Bodoni Bd BT" pitchFamily="18" charset="0"/>
              </a:rPr>
            </a:br>
            <a:r>
              <a:rPr lang="en-GB" sz="6000" b="1" dirty="0">
                <a:solidFill>
                  <a:srgbClr val="FFFF00"/>
                </a:solidFill>
                <a:latin typeface="Bodoni Bd BT" pitchFamily="18" charset="0"/>
              </a:rPr>
              <a:t>Kadrinchey!</a:t>
            </a:r>
            <a:br>
              <a:rPr lang="x-none" sz="6000" b="1" dirty="0">
                <a:solidFill>
                  <a:srgbClr val="FFFF00"/>
                </a:solidFill>
                <a:latin typeface="Bodoni Bd BT" pitchFamily="18" charset="0"/>
              </a:rPr>
            </a:br>
            <a:br>
              <a:rPr lang="x-none" sz="6000" b="1">
                <a:solidFill>
                  <a:srgbClr val="FFFF00"/>
                </a:solidFill>
                <a:latin typeface="Bodoni Bd BT" pitchFamily="18" charset="0"/>
              </a:rPr>
            </a:br>
            <a:endParaRPr lang="x-none" sz="6000" b="1" dirty="0">
              <a:solidFill>
                <a:srgbClr val="FFFF00"/>
              </a:solidFill>
              <a:latin typeface="Bodoni Bd BT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10E5C3-8B15-B747-8C1C-AEB64A74A711}"/>
              </a:ext>
            </a:extLst>
          </p:cNvPr>
          <p:cNvSpPr txBox="1">
            <a:spLocks/>
          </p:cNvSpPr>
          <p:nvPr/>
        </p:nvSpPr>
        <p:spPr>
          <a:xfrm>
            <a:off x="3791744" y="5733256"/>
            <a:ext cx="3528392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800" b="1" dirty="0">
                <a:solidFill>
                  <a:srgbClr val="FFFF00"/>
                </a:solidFill>
                <a:latin typeface="Bodoni Bd BT" pitchFamily="18" charset="0"/>
              </a:rPr>
              <a:t>Thank You!</a:t>
            </a:r>
            <a:endParaRPr lang="x-none" sz="4800" b="1" dirty="0">
              <a:solidFill>
                <a:srgbClr val="FFFF00"/>
              </a:solidFill>
              <a:latin typeface="Bodoni Bd BT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711DAD4-969A-7F44-B3F5-79775B480099}"/>
              </a:ext>
            </a:extLst>
          </p:cNvPr>
          <p:cNvSpPr txBox="1">
            <a:spLocks/>
          </p:cNvSpPr>
          <p:nvPr/>
        </p:nvSpPr>
        <p:spPr>
          <a:xfrm>
            <a:off x="6888088" y="4365104"/>
            <a:ext cx="5288484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Ugyen</a:t>
            </a:r>
            <a:r>
              <a:rPr lang="en-GB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Wangchuk</a:t>
            </a:r>
          </a:p>
          <a:p>
            <a:pPr algn="ctr"/>
            <a:r>
              <a:rPr lang="en-GB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Ugyen</a:t>
            </a:r>
            <a:endParaRPr lang="x-none" sz="2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x-none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Forests and Park Services</a:t>
            </a:r>
          </a:p>
          <a:p>
            <a:pPr algn="ctr"/>
            <a:r>
              <a:rPr lang="x-none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</a:t>
            </a:r>
            <a:r>
              <a:rPr lang="x-none" sz="20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&amp; Natural Resources</a:t>
            </a:r>
            <a:endParaRPr lang="x-none" sz="2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x-none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Royal Government of Bhutan</a:t>
            </a:r>
          </a:p>
          <a:p>
            <a:pPr algn="ctr"/>
            <a:r>
              <a:rPr lang="x-none" sz="20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en-GB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ugyenwangchuk@moenr.gov.bt</a:t>
            </a:r>
          </a:p>
          <a:p>
            <a:pPr algn="ctr"/>
            <a:r>
              <a:rPr lang="en-GB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utakchu@gmail.com</a:t>
            </a:r>
            <a:endParaRPr lang="x-none" sz="2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x-none" sz="2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515" y="2217638"/>
            <a:ext cx="4961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FFFF00"/>
                </a:solidFill>
              </a:rPr>
              <a:t>We express our deep gratitude to the Government of Uzbekistan for their warmth and hospitality.</a:t>
            </a:r>
          </a:p>
        </p:txBody>
      </p:sp>
      <p:pic>
        <p:nvPicPr>
          <p:cNvPr id="8" name="NSLS_JKSNR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531" y="3828085"/>
            <a:ext cx="3625213" cy="254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20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200" b="1" dirty="0">
                <a:latin typeface="Bookman Old Style" pitchFamily="18" charset="0"/>
              </a:rPr>
              <a:t>Implementation status of the NSLEP (National Goals of GSLEP)</a:t>
            </a:r>
            <a:endParaRPr sz="3200" b="1" dirty="0">
              <a:latin typeface="Bookman Old Style" pitchFamily="18" charset="0"/>
            </a:endParaRPr>
          </a:p>
        </p:txBody>
      </p:sp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119336" y="2204864"/>
            <a:ext cx="11964634" cy="460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indent="0" algn="just">
              <a:spcBef>
                <a:spcPts val="0"/>
              </a:spcBef>
              <a:buSzPts val="2800"/>
              <a:buNone/>
            </a:pPr>
            <a:r>
              <a:rPr lang="en-US" b="1" i="1" dirty="0">
                <a:latin typeface="Book Antiqua" pitchFamily="18" charset="0"/>
              </a:rPr>
              <a:t>Goal: </a:t>
            </a:r>
            <a:r>
              <a:rPr lang="en-GB" i="1" dirty="0">
                <a:latin typeface="Book Antiqua" pitchFamily="18" charset="0"/>
              </a:rPr>
              <a:t>To maintain a viable population of snow leopards in Bhutan with  </a:t>
            </a:r>
          </a:p>
          <a:p>
            <a:pPr marL="0" indent="0" algn="just">
              <a:spcBef>
                <a:spcPts val="0"/>
              </a:spcBef>
              <a:buSzPts val="2800"/>
              <a:buNone/>
            </a:pPr>
            <a:r>
              <a:rPr lang="en-GB" i="1" dirty="0">
                <a:latin typeface="Book Antiqua" pitchFamily="18" charset="0"/>
              </a:rPr>
              <a:t>            ecological links to snow leopards in the eastern Himalayan </a:t>
            </a:r>
          </a:p>
          <a:p>
            <a:pPr marL="0" indent="0" algn="just">
              <a:spcBef>
                <a:spcPts val="0"/>
              </a:spcBef>
              <a:buSzPts val="2800"/>
              <a:buNone/>
            </a:pPr>
            <a:r>
              <a:rPr lang="en-GB" i="1" dirty="0">
                <a:latin typeface="Book Antiqua" pitchFamily="18" charset="0"/>
              </a:rPr>
              <a:t>            mountain landscape.</a:t>
            </a:r>
            <a:endParaRPr lang="en-US" b="1" i="1" dirty="0">
              <a:latin typeface="Book Antiqua" pitchFamily="18" charset="0"/>
            </a:endParaRPr>
          </a:p>
          <a:p>
            <a:pPr marL="0" indent="0" algn="just">
              <a:spcBef>
                <a:spcPts val="0"/>
              </a:spcBef>
              <a:buSzPts val="2800"/>
              <a:buNone/>
            </a:pPr>
            <a:endParaRPr lang="en-US" dirty="0">
              <a:latin typeface="Book Antiqua" pitchFamily="18" charset="0"/>
            </a:endParaRPr>
          </a:p>
          <a:p>
            <a:pPr marL="0" indent="0" algn="just">
              <a:spcBef>
                <a:spcPts val="0"/>
              </a:spcBef>
              <a:buSzPts val="2800"/>
              <a:buNone/>
            </a:pPr>
            <a:r>
              <a:rPr lang="en-US" b="1" dirty="0">
                <a:latin typeface="Book Antiqua" pitchFamily="18" charset="0"/>
              </a:rPr>
              <a:t>Target 1: </a:t>
            </a:r>
            <a:r>
              <a:rPr lang="en-US" i="1" dirty="0">
                <a:latin typeface="Book Antiqua" pitchFamily="18" charset="0"/>
              </a:rPr>
              <a:t>By 2023, Snow leopard populations in Bhutan are stable or </a:t>
            </a:r>
          </a:p>
          <a:p>
            <a:pPr marL="0" indent="0" algn="just">
              <a:spcBef>
                <a:spcPts val="0"/>
              </a:spcBef>
              <a:buSzPts val="2800"/>
              <a:buNone/>
            </a:pPr>
            <a:r>
              <a:rPr lang="en-US" i="1" dirty="0">
                <a:latin typeface="Book Antiqua" pitchFamily="18" charset="0"/>
              </a:rPr>
              <a:t>                 increasing. </a:t>
            </a:r>
          </a:p>
          <a:p>
            <a:pPr marL="0" indent="0" algn="just">
              <a:spcBef>
                <a:spcPts val="0"/>
              </a:spcBef>
              <a:buSzPts val="2800"/>
              <a:buNone/>
            </a:pPr>
            <a:endParaRPr lang="en-US" dirty="0">
              <a:latin typeface="Book Antiqua" pitchFamily="18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Book Antiqua" pitchFamily="18" charset="0"/>
              </a:rPr>
              <a:t>Target 2: </a:t>
            </a:r>
            <a:r>
              <a:rPr lang="en-GB" i="1" dirty="0">
                <a:latin typeface="Book Antiqua" pitchFamily="18" charset="0"/>
              </a:rPr>
              <a:t>By 2023, important snow leopard habitat mapped and secured 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i="1" dirty="0">
                <a:latin typeface="Book Antiqua" pitchFamily="18" charset="0"/>
              </a:rPr>
              <a:t>                 for conservation to ensure ecological and demographic 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i="1" dirty="0">
                <a:latin typeface="Book Antiqua" pitchFamily="18" charset="0"/>
              </a:rPr>
              <a:t>                 connectivity of snow leopard population.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dirty="0">
              <a:latin typeface="Book Antiqua" pitchFamily="18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dirty="0">
                <a:latin typeface="Book Antiqua" pitchFamily="18" charset="0"/>
              </a:rPr>
              <a:t>Target 3: </a:t>
            </a:r>
            <a:r>
              <a:rPr lang="en-GB" i="1" dirty="0">
                <a:latin typeface="Book Antiqua" pitchFamily="18" charset="0"/>
              </a:rPr>
              <a:t>By 2023, over 80% of the local communities are engaged as 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i="1" dirty="0">
                <a:latin typeface="Book Antiqua" pitchFamily="18" charset="0"/>
              </a:rPr>
              <a:t>                willing conservation stewards of snow leopards, prey 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i="1" dirty="0">
                <a:latin typeface="Book Antiqua" pitchFamily="18" charset="0"/>
              </a:rPr>
              <a:t>                species and habitat.</a:t>
            </a:r>
            <a:endParaRPr i="1" dirty="0">
              <a:latin typeface="Book Antiqua" pitchFamily="18" charset="0"/>
            </a:endParaRPr>
          </a:p>
        </p:txBody>
      </p:sp>
      <p:pic>
        <p:nvPicPr>
          <p:cNvPr id="5" name="Рисунок 1" descr="C:\Users\User\Downloads\GSLEP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013176"/>
            <a:ext cx="2264147" cy="18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343472" y="1157843"/>
            <a:ext cx="9217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14438" indent="-635000" algn="ctr">
              <a:buSzPts val="2800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Nationwide Snow Leopard Survey-I (2015-2016)</a:t>
            </a:r>
          </a:p>
          <a:p>
            <a:pPr marL="1214438" indent="-635000" algn="ctr">
              <a:buSzPts val="2800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Snow leopard Conservation Action Plan for Bhutan (2018-2023)</a:t>
            </a:r>
            <a:endParaRPr lang="en-GB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0" t="17053" r="39477" b="19225"/>
          <a:stretch/>
        </p:blipFill>
        <p:spPr bwMode="auto">
          <a:xfrm>
            <a:off x="9984432" y="2041368"/>
            <a:ext cx="2192139" cy="304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 descr="C:\Documents and Settings\rshrestha\My Documents\My Pictures\2012_11_21\IMG_15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4" t="1" r="18057" b="132"/>
          <a:stretch/>
        </p:blipFill>
        <p:spPr bwMode="auto">
          <a:xfrm>
            <a:off x="0" y="0"/>
            <a:ext cx="164623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96;p2"/>
          <p:cNvSpPr txBox="1">
            <a:spLocks noGrp="1"/>
          </p:cNvSpPr>
          <p:nvPr>
            <p:ph type="body" idx="1"/>
          </p:nvPr>
        </p:nvSpPr>
        <p:spPr>
          <a:xfrm>
            <a:off x="1646238" y="18843"/>
            <a:ext cx="9850362" cy="681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669925" indent="0" algn="just">
              <a:buSzPts val="2800"/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Progress:    </a:t>
            </a:r>
          </a:p>
          <a:p>
            <a:pPr marL="1214438" indent="-635000" algn="just">
              <a:buSzPts val="2800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Nationwide Snow Leopard Survey-I (2015-2016) – 96 individuals</a:t>
            </a:r>
          </a:p>
          <a:p>
            <a:pPr marL="1214438" indent="-635000" algn="just">
              <a:buSzPts val="2800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Snow leopard Conservation Action Plan for Bhutan (2018-2023) prepared with 8 objectives, 19 outputs, 54 actions under 3 targets.</a:t>
            </a:r>
          </a:p>
          <a:p>
            <a:pPr marL="1214438" indent="-635000" algn="just">
              <a:buSzPts val="2800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14438" indent="-635000" algn="just">
              <a:buSzPts val="2800"/>
            </a:pP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SzPts val="2800"/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Status: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982663" indent="-457200" algn="just">
              <a:buSzPct val="101000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45 action achieved (83.33%) and 9 were not achieved (16.67%).</a:t>
            </a:r>
          </a:p>
          <a:p>
            <a:pPr marL="982663" indent="-457200">
              <a:buSzPct val="101000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Estimated budget BTN 255 million (</a:t>
            </a:r>
            <a:r>
              <a:rPr lang="en-US" i="1" dirty="0">
                <a:solidFill>
                  <a:srgbClr val="1822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USD 3.2 million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982663" indent="-457200">
              <a:buSzPct val="101000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Implemented almost 80% of the action plan</a:t>
            </a:r>
          </a:p>
          <a:p>
            <a:pPr marL="982663" indent="-457200">
              <a:buSzPct val="101000"/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Funding gap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over 30% of total cost</a:t>
            </a:r>
          </a:p>
          <a:p>
            <a:pPr indent="-457200" algn="just">
              <a:buSzPts val="2800"/>
            </a:pPr>
            <a:endParaRPr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0" t="17053" r="39477" b="19225"/>
          <a:stretch/>
        </p:blipFill>
        <p:spPr bwMode="auto">
          <a:xfrm>
            <a:off x="2783632" y="1454730"/>
            <a:ext cx="2459053" cy="341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1" descr="C:\Users\User\Downloads\GSLEP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5013176"/>
            <a:ext cx="1976116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8" t="16279" r="39302" b="21240"/>
          <a:stretch/>
        </p:blipFill>
        <p:spPr bwMode="auto">
          <a:xfrm>
            <a:off x="6067677" y="1511701"/>
            <a:ext cx="2404587" cy="329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t="31499" r="67824" b="22908"/>
          <a:stretch/>
        </p:blipFill>
        <p:spPr bwMode="auto">
          <a:xfrm>
            <a:off x="9219310" y="1550759"/>
            <a:ext cx="2349298" cy="3197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765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8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3092183"/>
              </p:ext>
            </p:extLst>
          </p:nvPr>
        </p:nvGraphicFramePr>
        <p:xfrm>
          <a:off x="191344" y="1746784"/>
          <a:ext cx="8603574" cy="466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000000-0008-0000-0800-000005000000}"/>
              </a:ext>
            </a:extLst>
          </p:cNvPr>
          <p:cNvSpPr/>
          <p:nvPr/>
        </p:nvSpPr>
        <p:spPr>
          <a:xfrm>
            <a:off x="1315688" y="3771507"/>
            <a:ext cx="1206254" cy="4478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/>
              <a:t>$43</a:t>
            </a:r>
            <a:r>
              <a:rPr lang="en-US" sz="1200" b="1" baseline="0"/>
              <a:t> M </a:t>
            </a:r>
            <a:r>
              <a:rPr lang="en-US" sz="1200" b="1"/>
              <a:t>donations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00000-0008-0000-0800-000008000000}"/>
              </a:ext>
            </a:extLst>
          </p:cNvPr>
          <p:cNvSpPr/>
          <p:nvPr/>
        </p:nvSpPr>
        <p:spPr>
          <a:xfrm>
            <a:off x="2199225" y="4869160"/>
            <a:ext cx="2727649" cy="2413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$0.5</a:t>
            </a:r>
            <a:r>
              <a:rPr lang="en-US" sz="1200" b="1" baseline="0" dirty="0"/>
              <a:t> M/year Bhutan Trust Fund</a:t>
            </a:r>
            <a:endParaRPr lang="en-US" sz="1200" b="1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0000000-0008-0000-0800-000007000000}"/>
              </a:ext>
            </a:extLst>
          </p:cNvPr>
          <p:cNvSpPr/>
          <p:nvPr/>
        </p:nvSpPr>
        <p:spPr>
          <a:xfrm>
            <a:off x="2564706" y="5455775"/>
            <a:ext cx="2423390" cy="4725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$2.9</a:t>
            </a:r>
            <a:r>
              <a:rPr lang="en-US" sz="1200" b="1" baseline="0" dirty="0"/>
              <a:t> M/year existing </a:t>
            </a:r>
          </a:p>
          <a:p>
            <a:pPr algn="ctr"/>
            <a:r>
              <a:rPr lang="en-US" sz="1200" b="1" baseline="0" dirty="0"/>
              <a:t>Bhutan Govt. internal funding</a:t>
            </a:r>
            <a:endParaRPr lang="en-US" sz="1200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671B16D-491B-7E4C-A2C3-8DD1D6DEA8A1}"/>
              </a:ext>
            </a:extLst>
          </p:cNvPr>
          <p:cNvSpPr/>
          <p:nvPr/>
        </p:nvSpPr>
        <p:spPr>
          <a:xfrm>
            <a:off x="1315688" y="1262913"/>
            <a:ext cx="4420272" cy="50990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/>
              <a:t>Bhutan for Life Transition Fund </a:t>
            </a:r>
          </a:p>
        </p:txBody>
      </p:sp>
      <p:sp>
        <p:nvSpPr>
          <p:cNvPr id="10" name="Google Shape;103;p3"/>
          <p:cNvSpPr txBox="1">
            <a:spLocks noGrp="1"/>
          </p:cNvSpPr>
          <p:nvPr>
            <p:ph type="title"/>
          </p:nvPr>
        </p:nvSpPr>
        <p:spPr>
          <a:xfrm>
            <a:off x="119336" y="44625"/>
            <a:ext cx="11809312" cy="72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1" dirty="0">
                <a:latin typeface="Bookman Old Style" pitchFamily="18" charset="0"/>
              </a:rPr>
              <a:t>Resource mobilization</a:t>
            </a:r>
            <a:endParaRPr sz="4000" b="1" dirty="0">
              <a:latin typeface="Bookman Old Style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8FF26DB-DFE5-7A46-B420-D46E2370662B}"/>
              </a:ext>
            </a:extLst>
          </p:cNvPr>
          <p:cNvSpPr/>
          <p:nvPr/>
        </p:nvSpPr>
        <p:spPr>
          <a:xfrm>
            <a:off x="6888088" y="1204443"/>
            <a:ext cx="2441511" cy="8280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/>
              <a:t>Total Project </a:t>
            </a:r>
          </a:p>
          <a:p>
            <a:pPr algn="ctr"/>
            <a:r>
              <a:rPr lang="en-US" sz="2000" b="1" dirty="0"/>
              <a:t>US$ 118M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00057" y="3750131"/>
            <a:ext cx="1152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Gap in </a:t>
            </a:r>
            <a:r>
              <a:rPr lang="en-GB" sz="1600" b="1" dirty="0" err="1"/>
              <a:t>RGoB</a:t>
            </a:r>
            <a:r>
              <a:rPr lang="en-GB" sz="1600" b="1" dirty="0"/>
              <a:t> financing</a:t>
            </a:r>
          </a:p>
        </p:txBody>
      </p:sp>
      <p:sp>
        <p:nvSpPr>
          <p:cNvPr id="3" name="Right Brace 2"/>
          <p:cNvSpPr/>
          <p:nvPr/>
        </p:nvSpPr>
        <p:spPr>
          <a:xfrm>
            <a:off x="6386863" y="3771507"/>
            <a:ext cx="213193" cy="78855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464152" y="2240965"/>
            <a:ext cx="4608512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GB" sz="2000" i="1" dirty="0">
                <a:latin typeface="Book Antiqua" pitchFamily="18" charset="0"/>
              </a:rPr>
              <a:t>Internal (</a:t>
            </a:r>
            <a:r>
              <a:rPr lang="en-GB" sz="2000" i="1" dirty="0" err="1">
                <a:latin typeface="Book Antiqua" pitchFamily="18" charset="0"/>
              </a:rPr>
              <a:t>RGoB</a:t>
            </a:r>
            <a:r>
              <a:rPr lang="en-GB" sz="2000" i="1" dirty="0">
                <a:latin typeface="Book Antiqua" pitchFamily="18" charset="0"/>
              </a:rPr>
              <a:t>)-63%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GB" sz="2000" i="1" dirty="0">
                <a:latin typeface="Book Antiqua" pitchFamily="18" charset="0"/>
              </a:rPr>
              <a:t>External (conservation project)-37%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GB" sz="2000" i="1" dirty="0">
                <a:latin typeface="Book Antiqua" pitchFamily="18" charset="0"/>
              </a:rPr>
              <a:t>Bhutan for Life - estimates of  funding to fill financial gap for 14 years (Total Project US$118m).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64152" y="4610982"/>
            <a:ext cx="4608512" cy="188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GB" sz="2000" b="1" i="1" dirty="0">
                <a:latin typeface="Book Antiqua" pitchFamily="18" charset="0"/>
              </a:rPr>
              <a:t>Future plans: </a:t>
            </a:r>
            <a:r>
              <a:rPr lang="en-GB" sz="2000" i="1" dirty="0">
                <a:latin typeface="Book Antiqua" pitchFamily="18" charset="0"/>
              </a:rPr>
              <a:t>* Enhancing community based ecotourism. 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GB" sz="2000" i="1" dirty="0">
                <a:latin typeface="Book Antiqua" pitchFamily="18" charset="0"/>
              </a:rPr>
              <a:t>* Secure fund to implement 2</a:t>
            </a:r>
            <a:r>
              <a:rPr lang="en-GB" sz="2000" i="1" baseline="30000" dirty="0">
                <a:latin typeface="Book Antiqua" pitchFamily="18" charset="0"/>
              </a:rPr>
              <a:t>nd</a:t>
            </a:r>
            <a:r>
              <a:rPr lang="en-GB" sz="2000" i="1" dirty="0">
                <a:latin typeface="Book Antiqua" pitchFamily="18" charset="0"/>
              </a:rPr>
              <a:t> snow leopard conservation action plan (2024-2033) which estimate BTN 300m (US$ 3.9m)</a:t>
            </a:r>
          </a:p>
        </p:txBody>
      </p:sp>
      <p:pic>
        <p:nvPicPr>
          <p:cNvPr id="14" name="Рисунок 1" descr="C:\Users\User\Downloads\GSLEP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415" y="44624"/>
            <a:ext cx="2273257" cy="18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304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C:\Users\User\Downloads\GSLEP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7" y="548680"/>
            <a:ext cx="1688083" cy="138091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191344" y="44625"/>
            <a:ext cx="11737304" cy="100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1" dirty="0">
                <a:latin typeface="Bookman Old Style" pitchFamily="18" charset="0"/>
              </a:rPr>
              <a:t>Threats to Snow Leopards, their Ecosystems, and Local Livelihoods  </a:t>
            </a:r>
            <a:endParaRPr sz="4000" b="1" dirty="0">
              <a:latin typeface="Bookman Old Style" pitchFamily="18" charset="0"/>
            </a:endParaRPr>
          </a:p>
        </p:txBody>
      </p:sp>
      <p:sp>
        <p:nvSpPr>
          <p:cNvPr id="111" name="Google Shape;111;p4"/>
          <p:cNvSpPr txBox="1">
            <a:spLocks noGrp="1"/>
          </p:cNvSpPr>
          <p:nvPr>
            <p:ph type="body" idx="1"/>
          </p:nvPr>
        </p:nvSpPr>
        <p:spPr>
          <a:xfrm>
            <a:off x="803412" y="1556791"/>
            <a:ext cx="10513168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600" b="1" i="1" dirty="0">
                <a:solidFill>
                  <a:schemeClr val="tx1"/>
                </a:solidFill>
                <a:latin typeface="Book Antiqua" pitchFamily="18" charset="0"/>
              </a:rPr>
              <a:t>Climate change: </a:t>
            </a:r>
            <a:r>
              <a:rPr lang="en-GB" sz="2600" i="1" dirty="0">
                <a:solidFill>
                  <a:schemeClr val="tx1"/>
                </a:solidFill>
                <a:latin typeface="Book Antiqua" pitchFamily="18" charset="0"/>
              </a:rPr>
              <a:t>global threat to ecosystems &amp; human communities</a:t>
            </a:r>
          </a:p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GB" sz="2600" i="1" dirty="0">
              <a:solidFill>
                <a:schemeClr val="tx1"/>
              </a:solidFill>
              <a:latin typeface="Book Antiqua" pitchFamily="18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600" b="1" i="1" dirty="0">
                <a:solidFill>
                  <a:schemeClr val="tx1"/>
                </a:solidFill>
                <a:latin typeface="Book Antiqua" pitchFamily="18" charset="0"/>
              </a:rPr>
              <a:t>Human-wildlife Conflict: </a:t>
            </a:r>
            <a:r>
              <a:rPr lang="en-GB" sz="2600" i="1" dirty="0">
                <a:solidFill>
                  <a:schemeClr val="tx1"/>
                </a:solidFill>
                <a:latin typeface="Book Antiqua" pitchFamily="18" charset="0"/>
              </a:rPr>
              <a:t>livestock depredation</a:t>
            </a:r>
          </a:p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GB" sz="2600" i="1" dirty="0">
              <a:solidFill>
                <a:schemeClr val="tx1"/>
              </a:solidFill>
              <a:latin typeface="Book Antiqua" pitchFamily="18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600" b="1" i="1" dirty="0">
                <a:solidFill>
                  <a:schemeClr val="tx1"/>
                </a:solidFill>
                <a:latin typeface="Book Antiqua" pitchFamily="18" charset="0"/>
              </a:rPr>
              <a:t>Habitat degradation: </a:t>
            </a:r>
            <a:r>
              <a:rPr lang="en-GB" sz="2600" i="1" dirty="0">
                <a:solidFill>
                  <a:schemeClr val="tx1"/>
                </a:solidFill>
                <a:latin typeface="Book Antiqua" pitchFamily="18" charset="0"/>
              </a:rPr>
              <a:t>shifts in vegetation, shrubs overtaking, alpine 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600" i="1" dirty="0">
                <a:solidFill>
                  <a:schemeClr val="tx1"/>
                </a:solidFill>
                <a:latin typeface="Book Antiqua" pitchFamily="18" charset="0"/>
              </a:rPr>
              <a:t>                  habitat shrinks, grazing competition, NWFP collection.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600" i="1" dirty="0">
              <a:solidFill>
                <a:schemeClr val="tx1"/>
              </a:solidFill>
              <a:latin typeface="Book Antiqua" pitchFamily="18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sz="2600" b="1" i="1" dirty="0">
                <a:solidFill>
                  <a:schemeClr val="tx1"/>
                </a:solidFill>
                <a:latin typeface="Book Antiqua" pitchFamily="18" charset="0"/>
              </a:rPr>
              <a:t>Disease &amp; feral dogs: </a:t>
            </a:r>
            <a:r>
              <a:rPr lang="en-GB" sz="2600" i="1" dirty="0">
                <a:solidFill>
                  <a:schemeClr val="tx1"/>
                </a:solidFill>
                <a:latin typeface="Book Antiqua" pitchFamily="18" charset="0"/>
              </a:rPr>
              <a:t>transmission of diseases </a:t>
            </a:r>
          </a:p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GB" sz="2600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600" b="1" i="1" dirty="0">
                <a:solidFill>
                  <a:schemeClr val="tx1"/>
                </a:solidFill>
                <a:latin typeface="Book Antiqua" pitchFamily="18" charset="0"/>
              </a:rPr>
              <a:t>Proposed strategy: </a:t>
            </a:r>
            <a:r>
              <a:rPr lang="en-US" sz="2600" i="1" dirty="0">
                <a:solidFill>
                  <a:schemeClr val="tx1"/>
                </a:solidFill>
                <a:latin typeface="Book Antiqua" pitchFamily="18" charset="0"/>
              </a:rPr>
              <a:t>Snow leopard Conservation Action Plan for Bhutan 2024-2033 – this will be achieved through strategic actions grouped under 4 objectives, 10 strategies and 53 actions with fund estimate of BTN 300m (3.9 US$).</a:t>
            </a:r>
            <a:endParaRPr sz="2600" i="1" dirty="0">
              <a:solidFill>
                <a:schemeClr val="tx1"/>
              </a:solidFill>
              <a:latin typeface="Book Antiqua" pitchFamily="18" charset="0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600" i="1" dirty="0">
              <a:solidFill>
                <a:schemeClr val="tx1"/>
              </a:solidFill>
              <a:latin typeface="Book Antiqua" pitchFamily="18" charset="0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600" i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DD2E810-58DB-F474-CBDD-ADEAEAC2C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58" b="9825"/>
          <a:stretch/>
        </p:blipFill>
        <p:spPr>
          <a:xfrm>
            <a:off x="7000205" y="1036013"/>
            <a:ext cx="5184576" cy="2825035"/>
          </a:xfrm>
          <a:prstGeom prst="rect">
            <a:avLst/>
          </a:prstGeom>
        </p:spPr>
      </p:pic>
      <p:sp>
        <p:nvSpPr>
          <p:cNvPr id="17" name="Google Shape;116;p5"/>
          <p:cNvSpPr txBox="1">
            <a:spLocks noGrp="1"/>
          </p:cNvSpPr>
          <p:nvPr>
            <p:ph type="title"/>
          </p:nvPr>
        </p:nvSpPr>
        <p:spPr>
          <a:xfrm>
            <a:off x="191344" y="44624"/>
            <a:ext cx="9961593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1" dirty="0">
                <a:latin typeface="Bookman Old Style" pitchFamily="18" charset="0"/>
              </a:rPr>
              <a:t>Snow Leopard Population Survey-II</a:t>
            </a:r>
            <a:endParaRPr sz="4000" b="1" dirty="0">
              <a:latin typeface="Bookman Old Style" pitchFamily="18" charset="0"/>
            </a:endParaRPr>
          </a:p>
        </p:txBody>
      </p:sp>
      <p:sp>
        <p:nvSpPr>
          <p:cNvPr id="18" name="Google Shape;117;p5"/>
          <p:cNvSpPr txBox="1">
            <a:spLocks noGrp="1"/>
          </p:cNvSpPr>
          <p:nvPr>
            <p:ph type="body" idx="1"/>
          </p:nvPr>
        </p:nvSpPr>
        <p:spPr>
          <a:xfrm>
            <a:off x="551384" y="1036013"/>
            <a:ext cx="7272808" cy="5633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just">
              <a:spcBef>
                <a:spcPts val="0"/>
              </a:spcBef>
              <a:buSzPts val="2800"/>
            </a:pPr>
            <a:r>
              <a:rPr lang="en-GB" i="1" dirty="0">
                <a:latin typeface="Book Antiqua" pitchFamily="18" charset="0"/>
              </a:rPr>
              <a:t>NSLS-II (2022-2023)-Updated </a:t>
            </a:r>
            <a:r>
              <a:rPr lang="en-GB" b="1" i="1" dirty="0">
                <a:latin typeface="Book Antiqua" pitchFamily="18" charset="0"/>
              </a:rPr>
              <a:t>status</a:t>
            </a:r>
            <a:r>
              <a:rPr lang="en-GB" i="1" dirty="0">
                <a:latin typeface="Book Antiqua" pitchFamily="18" charset="0"/>
              </a:rPr>
              <a:t> of snow leopards through camera trapping based on PAWS protocols.</a:t>
            </a:r>
          </a:p>
          <a:p>
            <a:pPr lvl="2" indent="-457200" algn="just">
              <a:spcBef>
                <a:spcPts val="0"/>
              </a:spcBef>
              <a:buSzPts val="2800"/>
              <a:buFont typeface="Wingdings" pitchFamily="2" charset="2"/>
              <a:buChar char="ü"/>
            </a:pPr>
            <a:r>
              <a:rPr lang="en-GB" sz="2800" i="1" dirty="0">
                <a:latin typeface="Book Antiqua" pitchFamily="18" charset="0"/>
              </a:rPr>
              <a:t>Current population</a:t>
            </a:r>
          </a:p>
          <a:p>
            <a:pPr lvl="2" indent="-457200" algn="just">
              <a:spcBef>
                <a:spcPts val="0"/>
              </a:spcBef>
              <a:buSzPts val="2800"/>
              <a:buFont typeface="Wingdings" pitchFamily="2" charset="2"/>
              <a:buChar char="ü"/>
            </a:pPr>
            <a:r>
              <a:rPr lang="en-GB" sz="2800" i="1" dirty="0">
                <a:latin typeface="Book Antiqua" pitchFamily="18" charset="0"/>
              </a:rPr>
              <a:t>Distribution pattern		</a:t>
            </a:r>
            <a:endParaRPr sz="2800" i="1" dirty="0">
              <a:latin typeface="Book Antiqua" pitchFamily="18" charset="0"/>
            </a:endParaRPr>
          </a:p>
          <a:p>
            <a:pPr marL="228600" indent="-228600" algn="just">
              <a:buSzPts val="2800"/>
            </a:pPr>
            <a:r>
              <a:rPr lang="en-US" i="1" dirty="0">
                <a:latin typeface="Book Antiqua" pitchFamily="18" charset="0"/>
              </a:rPr>
              <a:t>Spatial coverage: </a:t>
            </a:r>
            <a:r>
              <a:rPr lang="en-US" i="1" kern="100" dirty="0">
                <a:latin typeface="Book Antiqua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~10,000 km</a:t>
            </a:r>
            <a:r>
              <a:rPr lang="en-US" i="1" kern="100" baseline="30000" dirty="0">
                <a:latin typeface="Book Antiqua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2</a:t>
            </a:r>
            <a:r>
              <a:rPr lang="en-US" i="1" kern="100" dirty="0">
                <a:latin typeface="Book Antiqua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 in the potential snow leopard habitats of JKSNR, JDNP, WCNP, BWS, JSWNP, Paro and Thimphu Forest Division (3600m – 5090m). </a:t>
            </a:r>
          </a:p>
          <a:p>
            <a:pPr marL="228600" indent="-228600" algn="just">
              <a:buSzPts val="2800"/>
            </a:pPr>
            <a:r>
              <a:rPr lang="en-US" i="1" dirty="0">
                <a:latin typeface="Book Antiqua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310 grids of </a:t>
            </a:r>
            <a:r>
              <a:rPr lang="en-GB" i="1" dirty="0">
                <a:latin typeface="Book Antiqua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2x2 km</a:t>
            </a:r>
            <a:r>
              <a:rPr lang="en-US" i="1" dirty="0">
                <a:latin typeface="Book Antiqua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 grid, 620 camera traps from Aug till Dec 2022, by 90 rangers with fund of US$ 0.55m</a:t>
            </a:r>
          </a:p>
          <a:p>
            <a:pPr marL="228600" indent="-228600" algn="just">
              <a:buSzPts val="2800"/>
            </a:pPr>
            <a:r>
              <a:rPr lang="en-US" i="1" dirty="0">
                <a:latin typeface="Book Antiqua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Snow leopard scats were also collected.</a:t>
            </a:r>
            <a:endParaRPr i="1" dirty="0">
              <a:latin typeface="Book Antiqua" pitchFamily="18" charset="0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i="1" dirty="0">
              <a:latin typeface="Book Antiqua" pitchFamily="18" charset="0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i="1" dirty="0">
              <a:latin typeface="Book Antiqua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055884-F722-1F05-409C-D77B803B1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942" y="3836811"/>
            <a:ext cx="2245991" cy="29765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Рисунок 1" descr="C:\Users\User\Downloads\GSLEP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0592"/>
            <a:ext cx="1842733" cy="1402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33BBB2-9BBD-F340-AABB-59244B131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7433" flipH="1">
            <a:off x="4593457" y="5610936"/>
            <a:ext cx="1829783" cy="1029253"/>
          </a:xfrm>
          <a:prstGeom prst="rect">
            <a:avLst/>
          </a:prstGeom>
        </p:spPr>
      </p:pic>
      <p:sp>
        <p:nvSpPr>
          <p:cNvPr id="4" name="Google Shape;117;p5"/>
          <p:cNvSpPr txBox="1">
            <a:spLocks noGrp="1"/>
          </p:cNvSpPr>
          <p:nvPr>
            <p:ph type="body" idx="1"/>
          </p:nvPr>
        </p:nvSpPr>
        <p:spPr>
          <a:xfrm>
            <a:off x="191344" y="188640"/>
            <a:ext cx="5809472" cy="5972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200" b="1" i="1" dirty="0">
                <a:latin typeface="Book Antiqua" pitchFamily="18" charset="0"/>
              </a:rPr>
              <a:t>Snow Leopard population in Bhutan</a:t>
            </a:r>
            <a:endParaRPr lang="en-GB" sz="2400" b="1" i="1" dirty="0">
              <a:latin typeface="Book Antiqua" pitchFamily="18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400" b="1" i="1" dirty="0">
                <a:latin typeface="Book Antiqua" pitchFamily="18" charset="0"/>
              </a:rPr>
              <a:t>Report: </a:t>
            </a:r>
            <a:r>
              <a:rPr lang="en-GB" sz="2400" i="1" dirty="0">
                <a:latin typeface="Book Antiqua" pitchFamily="18" charset="0"/>
              </a:rPr>
              <a:t>NSLS-II report launched on 16</a:t>
            </a:r>
            <a:r>
              <a:rPr lang="en-GB" sz="2400" i="1" baseline="30000" dirty="0">
                <a:latin typeface="Book Antiqua" pitchFamily="18" charset="0"/>
              </a:rPr>
              <a:t>th</a:t>
            </a:r>
            <a:r>
              <a:rPr lang="en-GB" sz="2400" i="1" dirty="0">
                <a:latin typeface="Book Antiqua" pitchFamily="18" charset="0"/>
              </a:rPr>
              <a:t> September, 2023.</a:t>
            </a:r>
          </a:p>
          <a:p>
            <a:pPr marL="0" lvl="0" indent="0" algn="just">
              <a:buSzPts val="2800"/>
              <a:buNone/>
            </a:pPr>
            <a:r>
              <a:rPr lang="en-GB" sz="2400" b="1" i="1" dirty="0">
                <a:latin typeface="Book Antiqua" pitchFamily="18" charset="0"/>
                <a:ea typeface="Calibri" panose="020F0502020204030204" pitchFamily="34" charset="0"/>
              </a:rPr>
              <a:t>Estimated: </a:t>
            </a:r>
            <a:r>
              <a:rPr lang="en-GB" sz="2400" b="1" i="1" dirty="0">
                <a:latin typeface="Book Antiqua" pitchFamily="18" charset="0"/>
              </a:rPr>
              <a:t>134 individuals </a:t>
            </a:r>
            <a:r>
              <a:rPr lang="en-GB" sz="2400" i="1" dirty="0">
                <a:latin typeface="Book Antiqua" pitchFamily="18" charset="0"/>
              </a:rPr>
              <a:t>(SD</a:t>
            </a:r>
            <a:r>
              <a:rPr lang="en-US" sz="2400" i="1" dirty="0">
                <a:solidFill>
                  <a:srgbClr val="000000"/>
                </a:solidFill>
                <a:latin typeface="Book Antiqua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 ± 706)</a:t>
            </a:r>
            <a:r>
              <a:rPr lang="en-GB" sz="2400" i="1" dirty="0">
                <a:latin typeface="Book Antiqua" pitchFamily="18" charset="0"/>
              </a:rPr>
              <a:t>. </a:t>
            </a:r>
          </a:p>
          <a:p>
            <a:pPr marL="0" lvl="0" indent="0" algn="just">
              <a:buSzPts val="2800"/>
              <a:buNone/>
            </a:pPr>
            <a:r>
              <a:rPr lang="en-GB" sz="2400" b="1" i="1" dirty="0">
                <a:latin typeface="Book Antiqua" pitchFamily="18" charset="0"/>
                <a:ea typeface="Calibri" panose="020F0502020204030204" pitchFamily="34" charset="0"/>
              </a:rPr>
              <a:t>D</a:t>
            </a:r>
            <a:r>
              <a:rPr lang="en-US" sz="2400" b="1" i="1" dirty="0" err="1">
                <a:solidFill>
                  <a:srgbClr val="000000"/>
                </a:solidFill>
                <a:latin typeface="Book Antiqua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ensity</a:t>
            </a:r>
            <a:r>
              <a:rPr lang="en-US" sz="2400" b="1" i="1" dirty="0">
                <a:solidFill>
                  <a:srgbClr val="000000"/>
                </a:solidFill>
                <a:latin typeface="Book Antiqua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: </a:t>
            </a:r>
            <a:r>
              <a:rPr lang="en-US" sz="2400" i="1" dirty="0">
                <a:solidFill>
                  <a:srgbClr val="000000"/>
                </a:solidFill>
                <a:latin typeface="Book Antiqua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1.34 snow leopards per 100 km</a:t>
            </a:r>
            <a:r>
              <a:rPr lang="en-US" sz="2400" i="1" baseline="30000" dirty="0">
                <a:solidFill>
                  <a:srgbClr val="000000"/>
                </a:solidFill>
                <a:latin typeface="Book Antiqua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2 </a:t>
            </a:r>
            <a:r>
              <a:rPr lang="en-US" sz="2400" i="1" dirty="0">
                <a:solidFill>
                  <a:srgbClr val="000000"/>
                </a:solidFill>
                <a:latin typeface="Book Antiqua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(SD ± 0.071)</a:t>
            </a:r>
            <a:r>
              <a:rPr lang="en-GB" sz="2400" i="1" dirty="0">
                <a:latin typeface="Book Antiqua" pitchFamily="18" charset="0"/>
                <a:ea typeface="Calibri" panose="020F0502020204030204" pitchFamily="34" charset="0"/>
              </a:rPr>
              <a:t>. </a:t>
            </a:r>
          </a:p>
          <a:p>
            <a:pPr marL="0" lvl="0" indent="0" algn="just">
              <a:buSzPts val="2800"/>
              <a:buNone/>
            </a:pPr>
            <a:r>
              <a:rPr lang="en-GB" sz="2400" b="1" i="1" dirty="0">
                <a:latin typeface="Book Antiqua" pitchFamily="18" charset="0"/>
                <a:ea typeface="Calibri" panose="020F0502020204030204" pitchFamily="34" charset="0"/>
              </a:rPr>
              <a:t>Occupancy</a:t>
            </a:r>
            <a:r>
              <a:rPr lang="en-GB" sz="2400" i="1" dirty="0">
                <a:latin typeface="Book Antiqua" pitchFamily="18" charset="0"/>
                <a:ea typeface="Calibri" panose="020F0502020204030204" pitchFamily="34" charset="0"/>
              </a:rPr>
              <a:t>: 43.25% (SE</a:t>
            </a:r>
            <a:r>
              <a:rPr lang="en-US" sz="2400" i="1" dirty="0">
                <a:solidFill>
                  <a:srgbClr val="000000"/>
                </a:solidFill>
                <a:latin typeface="Book Antiqua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±</a:t>
            </a:r>
            <a:r>
              <a:rPr lang="en-GB" sz="2400" i="1" dirty="0">
                <a:latin typeface="Book Antiqua" pitchFamily="18" charset="0"/>
                <a:ea typeface="Calibri" panose="020F0502020204030204" pitchFamily="34" charset="0"/>
              </a:rPr>
              <a:t>4.09)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400" i="1" dirty="0">
                <a:latin typeface="Book Antiqua" pitchFamily="18" charset="0"/>
              </a:rPr>
              <a:t>This is an increase of snow leopard population in Bhutan by 39.5% from the baseline population of 2016 where 96 (SD ± 8) individuals were estimated.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400" b="1" i="1" dirty="0">
                <a:latin typeface="Book Antiqua" pitchFamily="18" charset="0"/>
              </a:rPr>
              <a:t>Activity patterns &amp; capture history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400" b="1" i="1" dirty="0">
                <a:latin typeface="Book Antiqua" pitchFamily="18" charset="0"/>
              </a:rPr>
              <a:t>Snow leopard Habitat suitability</a:t>
            </a:r>
            <a:endParaRPr lang="x-none" sz="2400" b="1" i="1">
              <a:latin typeface="Book Antiqua" pitchFamily="18" charset="0"/>
            </a:endParaRPr>
          </a:p>
          <a:p>
            <a:pPr lvl="1" indent="-457200" algn="just">
              <a:spcBef>
                <a:spcPts val="1000"/>
              </a:spcBef>
              <a:buSzPts val="2800"/>
              <a:buFont typeface="Wingdings" pitchFamily="2" charset="2"/>
              <a:buChar char="ü"/>
            </a:pPr>
            <a:endParaRPr sz="2200" i="1" dirty="0">
              <a:latin typeface="Book Antiqua" pitchFamily="18" charset="0"/>
            </a:endParaRPr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GB" sz="2200" i="1" dirty="0">
              <a:latin typeface="Book Antiqua" pitchFamily="18" charset="0"/>
            </a:endParaRPr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GB" sz="2200" i="1" dirty="0">
              <a:latin typeface="Book Antiqua" pitchFamily="18" charset="0"/>
            </a:endParaRPr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GB" sz="2200" i="1" dirty="0">
              <a:latin typeface="Book Antiqua" pitchFamily="18" charset="0"/>
            </a:endParaRPr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GB" sz="2200" i="1" dirty="0">
              <a:latin typeface="Book Antiqua" pitchFamily="18" charset="0"/>
            </a:endParaRPr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GB" sz="2200" i="1" dirty="0">
              <a:latin typeface="Book Antiqua" pitchFamily="18" charset="0"/>
            </a:endParaRPr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GB" sz="2200" i="1" dirty="0">
              <a:latin typeface="Book Antiqua" pitchFamily="18" charset="0"/>
            </a:endParaRPr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GB" sz="2200" i="1" dirty="0">
              <a:latin typeface="Book Antiqua" pitchFamily="18" charset="0"/>
            </a:endParaRPr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GB" sz="2200" i="1" dirty="0">
              <a:latin typeface="Book Antiqua" pitchFamily="18" charset="0"/>
            </a:endParaRPr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i="1" dirty="0">
              <a:latin typeface="Book Antiqua" pitchFamily="18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200" i="1" dirty="0">
                <a:latin typeface="Book Antiqua" pitchFamily="18" charset="0"/>
              </a:rPr>
              <a:t>Gaps and needs</a:t>
            </a:r>
            <a:endParaRPr sz="2200" i="1" dirty="0">
              <a:latin typeface="Book Antiqua" pitchFamily="18" charset="0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200" i="1" dirty="0">
              <a:latin typeface="Book Antiqua" pitchFamily="18" charset="0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200" i="1" dirty="0">
              <a:latin typeface="Book Antiqua" pitchFamily="18" charset="0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200" i="1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8" t="16279" r="39302" b="21240"/>
          <a:stretch/>
        </p:blipFill>
        <p:spPr bwMode="auto">
          <a:xfrm>
            <a:off x="9624392" y="0"/>
            <a:ext cx="2567608" cy="351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Latitude 7389\Desktop\XIII GSLEP 2024\report launch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233" y="44624"/>
            <a:ext cx="3416142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titude 7389\Desktop\XIII GSLEP 2024\status report lanc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08" y="2393504"/>
            <a:ext cx="3389084" cy="19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E377B7-8E0E-06EF-DAD6-5E51A5FAF6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24" y="4371759"/>
            <a:ext cx="2420480" cy="164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2525CC-71D3-21B4-1E25-2C3E1DDC76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0" b="9554"/>
          <a:stretch/>
        </p:blipFill>
        <p:spPr bwMode="auto">
          <a:xfrm>
            <a:off x="9624392" y="3549016"/>
            <a:ext cx="2570044" cy="1464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527C8C-A3FF-123C-CA8D-C8FD3DA7A6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t="12685" r="8310" b="12260"/>
          <a:stretch/>
        </p:blipFill>
        <p:spPr bwMode="auto">
          <a:xfrm>
            <a:off x="8832304" y="4941169"/>
            <a:ext cx="2933860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9257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3;p7"/>
          <p:cNvSpPr txBox="1">
            <a:spLocks noGrp="1"/>
          </p:cNvSpPr>
          <p:nvPr>
            <p:ph type="body" idx="1"/>
          </p:nvPr>
        </p:nvSpPr>
        <p:spPr>
          <a:xfrm>
            <a:off x="191344" y="435519"/>
            <a:ext cx="2664296" cy="608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en-GB" b="1" dirty="0">
                <a:latin typeface="Book Antiqua" pitchFamily="18" charset="0"/>
              </a:rPr>
              <a:t>Inputs for the Report: 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en-GB" sz="2400" i="1" dirty="0">
                <a:latin typeface="Book Antiqua" pitchFamily="18" charset="0"/>
              </a:rPr>
              <a:t>Dr Ian </a:t>
            </a:r>
            <a:r>
              <a:rPr lang="en-GB" sz="2400" i="1" dirty="0" err="1">
                <a:latin typeface="Book Antiqua" pitchFamily="18" charset="0"/>
              </a:rPr>
              <a:t>Durbach</a:t>
            </a:r>
            <a:r>
              <a:rPr lang="en-GB" sz="2400" i="1" dirty="0">
                <a:latin typeface="Book Antiqua" pitchFamily="18" charset="0"/>
              </a:rPr>
              <a:t>, 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en-GB" sz="2400" i="1" dirty="0">
                <a:latin typeface="Book Antiqua" pitchFamily="18" charset="0"/>
              </a:rPr>
              <a:t>Dr </a:t>
            </a:r>
            <a:r>
              <a:rPr lang="en-GB" sz="2400" i="1" dirty="0" err="1">
                <a:latin typeface="Book Antiqua" pitchFamily="18" charset="0"/>
              </a:rPr>
              <a:t>Koustubh</a:t>
            </a:r>
            <a:r>
              <a:rPr lang="en-GB" sz="2400" i="1" dirty="0">
                <a:latin typeface="Book Antiqua" pitchFamily="18" charset="0"/>
              </a:rPr>
              <a:t> Sharma, and 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en-GB" sz="2400" i="1" dirty="0">
                <a:latin typeface="Book Antiqua" pitchFamily="18" charset="0"/>
              </a:rPr>
              <a:t>Dr Justine Shanti Alexander of the PAWS initiatives under the GSLEP for their invaluable contribution in designing the survey and reviewing the report.</a:t>
            </a:r>
            <a:endParaRPr sz="2400" i="1" dirty="0">
              <a:latin typeface="Book Antiqua" pitchFamily="18" charset="0"/>
            </a:endParaRPr>
          </a:p>
        </p:txBody>
      </p:sp>
      <p:pic>
        <p:nvPicPr>
          <p:cNvPr id="6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8" t="16279" r="39302" b="21240"/>
          <a:stretch/>
        </p:blipFill>
        <p:spPr bwMode="auto">
          <a:xfrm>
            <a:off x="2808313" y="1628800"/>
            <a:ext cx="2783631" cy="381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SLS_JKSNR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9159" y="679678"/>
            <a:ext cx="6572841" cy="462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01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1" dirty="0">
                <a:latin typeface="Bookman Old Style" pitchFamily="18" charset="0"/>
              </a:rPr>
              <a:t>Climate Adaptations/Nature-based Solutions </a:t>
            </a:r>
            <a:endParaRPr sz="4000" b="1" dirty="0">
              <a:latin typeface="Bookman Old Style" pitchFamily="18" charset="0"/>
            </a:endParaRPr>
          </a:p>
        </p:txBody>
      </p:sp>
      <p:sp>
        <p:nvSpPr>
          <p:cNvPr id="123" name="Google Shape;123;p7"/>
          <p:cNvSpPr txBox="1">
            <a:spLocks noGrp="1"/>
          </p:cNvSpPr>
          <p:nvPr>
            <p:ph type="body" idx="1"/>
          </p:nvPr>
        </p:nvSpPr>
        <p:spPr>
          <a:xfrm>
            <a:off x="263352" y="980728"/>
            <a:ext cx="9145016" cy="547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Climate Vulnerability &amp; Capacity Analysis (CVCA) Report 2022.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Bhutan adopted the Climate Change Policy of the Kingdom of Bhutan 2020.</a:t>
            </a:r>
          </a:p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Climate adaptation for biodiversity &amp; local communities:</a:t>
            </a:r>
            <a:endParaRPr i="1" dirty="0">
              <a:latin typeface="Times New Roman" pitchFamily="18" charset="0"/>
              <a:cs typeface="Times New Roman" pitchFamily="18" charset="0"/>
            </a:endParaRPr>
          </a:p>
          <a:p>
            <a:pPr marL="685800" lvl="1" indent="-228600" algn="just">
              <a:buSzPts val="2800"/>
              <a:buFont typeface="Calibri"/>
              <a:buChar char="−"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SMART Green Infrastructure </a:t>
            </a:r>
          </a:p>
          <a:p>
            <a:pPr marL="685800" lvl="1" indent="-228600" algn="just">
              <a:buSzPts val="2800"/>
              <a:buFont typeface="Calibri"/>
              <a:buChar char="−"/>
            </a:pPr>
            <a:r>
              <a:rPr lang="en-GB" i="1" dirty="0">
                <a:latin typeface="Times New Roman" pitchFamily="18" charset="0"/>
                <a:cs typeface="Times New Roman" pitchFamily="18" charset="0"/>
              </a:rPr>
              <a:t>Socio-economic resilience </a:t>
            </a:r>
          </a:p>
          <a:p>
            <a:pPr marL="685800" lvl="1" indent="-228600" algn="just">
              <a:buSzPts val="2800"/>
              <a:buFont typeface="Calibri"/>
              <a:buChar char="−"/>
            </a:pPr>
            <a:r>
              <a:rPr lang="en-GB" i="1" dirty="0">
                <a:latin typeface="Times New Roman" pitchFamily="18" charset="0"/>
                <a:cs typeface="Times New Roman" pitchFamily="18" charset="0"/>
              </a:rPr>
              <a:t>Future resilience </a:t>
            </a:r>
          </a:p>
          <a:p>
            <a:pPr marL="685800" lvl="1" indent="-228600" algn="just">
              <a:buSzPts val="2800"/>
              <a:buFont typeface="Calibri"/>
              <a:buChar char="−"/>
            </a:pPr>
            <a:r>
              <a:rPr lang="en-GB" i="1" dirty="0">
                <a:latin typeface="Times New Roman" pitchFamily="18" charset="0"/>
                <a:cs typeface="Times New Roman" pitchFamily="18" charset="0"/>
              </a:rPr>
              <a:t>Ecosystem services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SzPts val="2800"/>
              <a:buNone/>
            </a:pP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Gaps and needs: </a:t>
            </a:r>
            <a:r>
              <a: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Require additional resources to reduce knowledge gap and implement National Adaptation Plan</a:t>
            </a:r>
          </a:p>
          <a:p>
            <a:pPr marL="0" indent="0" algn="just">
              <a:buSzPts val="2800"/>
              <a:buNone/>
            </a:pP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−"/>
            </a:pPr>
            <a:endParaRPr i="1" dirty="0">
              <a:latin typeface="Times New Roman" pitchFamily="18" charset="0"/>
              <a:cs typeface="Times New Roman" pitchFamily="18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−"/>
            </a:pPr>
            <a:endParaRPr i="1" dirty="0">
              <a:latin typeface="Times New Roman" pitchFamily="18" charset="0"/>
              <a:cs typeface="Times New Roman" pitchFamily="18" charset="0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t="31499" r="67824" b="22908"/>
          <a:stretch/>
        </p:blipFill>
        <p:spPr bwMode="auto">
          <a:xfrm>
            <a:off x="9887312" y="3799673"/>
            <a:ext cx="2185352" cy="297482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 descr="C:\Users\Latitude 7389\Downloads\WhatsApp Image 2024-02-06 at 1.32.49 PM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t="1708" r="6845" b="4619"/>
          <a:stretch/>
        </p:blipFill>
        <p:spPr bwMode="auto">
          <a:xfrm>
            <a:off x="9869035" y="692696"/>
            <a:ext cx="220362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1309</Words>
  <Application>Microsoft Office PowerPoint</Application>
  <PresentationFormat>Широкоэкранный</PresentationFormat>
  <Paragraphs>184</Paragraphs>
  <Slides>19</Slides>
  <Notes>10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Bodoni Bd BT</vt:lpstr>
      <vt:lpstr>Book Antiqua</vt:lpstr>
      <vt:lpstr>Bookman Old Style</vt:lpstr>
      <vt:lpstr>Calibri</vt:lpstr>
      <vt:lpstr>Times New Roman</vt:lpstr>
      <vt:lpstr>Wingdings</vt:lpstr>
      <vt:lpstr>Office Theme</vt:lpstr>
      <vt:lpstr>GSLEP program update Bhutan</vt:lpstr>
      <vt:lpstr>Implementation status of the NSLEP (National Goals of GSLEP)</vt:lpstr>
      <vt:lpstr>Презентация PowerPoint</vt:lpstr>
      <vt:lpstr>Resource mobilization</vt:lpstr>
      <vt:lpstr>Threats to Snow Leopards, their Ecosystems, and Local Livelihoods  </vt:lpstr>
      <vt:lpstr>Snow Leopard Population Survey-II</vt:lpstr>
      <vt:lpstr>Презентация PowerPoint</vt:lpstr>
      <vt:lpstr>Презентация PowerPoint</vt:lpstr>
      <vt:lpstr>Climate Adaptations/Nature-based Solutions </vt:lpstr>
      <vt:lpstr>Green economy interventions</vt:lpstr>
      <vt:lpstr>Community-based conservation initiatives</vt:lpstr>
      <vt:lpstr>Презентация PowerPoint</vt:lpstr>
      <vt:lpstr>Management &amp; monitoring of disease systems</vt:lpstr>
      <vt:lpstr>Disrupting illegal wildlife trade in the country</vt:lpstr>
      <vt:lpstr>Managing Infrastructure initiatives in snow leopard landscape</vt:lpstr>
      <vt:lpstr>Trans-boundary initiatives</vt:lpstr>
      <vt:lpstr>Презентация PowerPoint</vt:lpstr>
      <vt:lpstr>Few cameratrap images from NSLS-II</vt:lpstr>
      <vt:lpstr>  Kadrinchey!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GSLEP program update &lt;&lt;country name&gt;&gt;</dc:title>
  <dc:creator>Koustubh Sharma</dc:creator>
  <cp:lastModifiedBy>Lenovo Legion</cp:lastModifiedBy>
  <cp:revision>153</cp:revision>
  <dcterms:created xsi:type="dcterms:W3CDTF">2018-05-31T02:46:19Z</dcterms:created>
  <dcterms:modified xsi:type="dcterms:W3CDTF">2024-02-10T07:18:57Z</dcterms:modified>
</cp:coreProperties>
</file>