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handoutMasterIdLst>
    <p:handoutMasterId r:id="rId19"/>
  </p:handoutMasterIdLst>
  <p:sldIdLst>
    <p:sldId id="402" r:id="rId2"/>
    <p:sldId id="800" r:id="rId3"/>
    <p:sldId id="676" r:id="rId4"/>
    <p:sldId id="798" r:id="rId5"/>
    <p:sldId id="795" r:id="rId6"/>
    <p:sldId id="799" r:id="rId7"/>
    <p:sldId id="801" r:id="rId8"/>
    <p:sldId id="802" r:id="rId9"/>
    <p:sldId id="803" r:id="rId10"/>
    <p:sldId id="805" r:id="rId11"/>
    <p:sldId id="806" r:id="rId12"/>
    <p:sldId id="810" r:id="rId13"/>
    <p:sldId id="811" r:id="rId14"/>
    <p:sldId id="812" r:id="rId15"/>
    <p:sldId id="814" r:id="rId16"/>
    <p:sldId id="816" r:id="rId17"/>
  </p:sldIdLst>
  <p:sldSz cx="12192000" cy="6858000"/>
  <p:notesSz cx="6858000" cy="9144000"/>
  <p:embeddedFontLst>
    <p:embeddedFont>
      <p:font typeface="Poppins Medium" panose="020B0604020202020204" charset="0"/>
      <p:regular r:id="rId20"/>
      <p:bold r:id="rId21"/>
      <p:italic r:id="rId22"/>
      <p:boldItalic r:id="rId23"/>
    </p:embeddedFont>
    <p:embeddedFont>
      <p:font typeface="Poppins" panose="020B0604020202020204" charset="0"/>
      <p:regular r:id="rId24"/>
      <p:bold r:id="rId25"/>
      <p:italic r:id="rId26"/>
      <p:boldItalic r:id="rId27"/>
    </p:embeddedFont>
    <p:embeddedFont>
      <p:font typeface="Work Sans"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Edwardian Script ITC" panose="030303020407070D0804" pitchFamily="66"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bj2CgA2GhtwCTKYiNjxoYi/TU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1CB"/>
    <a:srgbClr val="C18609"/>
    <a:srgbClr val="047267"/>
    <a:srgbClr val="027267"/>
    <a:srgbClr val="164489"/>
    <a:srgbClr val="CB3600"/>
    <a:srgbClr val="FFFFFF"/>
    <a:srgbClr val="F1F1F3"/>
    <a:srgbClr val="DDC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D9ED01-655A-4FDB-BAA6-3D886C7FA1BC}">
  <a:tblStyle styleId="{AED9ED01-655A-4FDB-BAA6-3D886C7FA1BC}"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66" autoAdjust="0"/>
    <p:restoredTop sz="94691"/>
  </p:normalViewPr>
  <p:slideViewPr>
    <p:cSldViewPr snapToGrid="0">
      <p:cViewPr varScale="1">
        <p:scale>
          <a:sx n="66" d="100"/>
          <a:sy n="66" d="100"/>
        </p:scale>
        <p:origin x="450"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0" d="100"/>
          <a:sy n="120" d="100"/>
        </p:scale>
        <p:origin x="42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5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31FBA6-582C-865D-E705-2EE8E2253A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B14D5A-CE66-4E5E-69EE-DFBD12C000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3A35EB-5E37-4443-A98E-776DA1BD3668}" type="datetimeFigureOut">
              <a:rPr lang="en-US" smtClean="0"/>
              <a:t>2/11/2024</a:t>
            </a:fld>
            <a:endParaRPr lang="en-US"/>
          </a:p>
        </p:txBody>
      </p:sp>
      <p:sp>
        <p:nvSpPr>
          <p:cNvPr id="4" name="Footer Placeholder 3">
            <a:extLst>
              <a:ext uri="{FF2B5EF4-FFF2-40B4-BE49-F238E27FC236}">
                <a16:creationId xmlns:a16="http://schemas.microsoft.com/office/drawing/2014/main" id="{B907FF2E-3436-6772-B6E3-42B357F7CE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48857F-F7B4-28CB-F450-6B2BFCC08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B9811B-9B85-2A47-A658-B7E363B12EF6}" type="slidenum">
              <a:rPr lang="en-US" smtClean="0"/>
              <a:t>‹#›</a:t>
            </a:fld>
            <a:endParaRPr lang="en-US"/>
          </a:p>
        </p:txBody>
      </p:sp>
    </p:spTree>
    <p:extLst>
      <p:ext uri="{BB962C8B-B14F-4D97-AF65-F5344CB8AC3E}">
        <p14:creationId xmlns:p14="http://schemas.microsoft.com/office/powerpoint/2010/main" val="195970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2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51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198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167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9960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grpSp>
        <p:nvGrpSpPr>
          <p:cNvPr id="32" name="Google Shape;32;p15"/>
          <p:cNvGrpSpPr/>
          <p:nvPr/>
        </p:nvGrpSpPr>
        <p:grpSpPr>
          <a:xfrm>
            <a:off x="-972044" y="6384841"/>
            <a:ext cx="2309982" cy="652240"/>
            <a:chOff x="-433425" y="6372315"/>
            <a:chExt cx="2309982" cy="652240"/>
          </a:xfrm>
        </p:grpSpPr>
        <p:sp>
          <p:nvSpPr>
            <p:cNvPr id="33" name="Google Shape;33;p15"/>
            <p:cNvSpPr/>
            <p:nvPr/>
          </p:nvSpPr>
          <p:spPr>
            <a:xfrm rot="10800000">
              <a:off x="653591" y="6940888"/>
              <a:ext cx="83819" cy="83667"/>
            </a:xfrm>
            <a:custGeom>
              <a:avLst/>
              <a:gdLst/>
              <a:ahLst/>
              <a:cxnLst/>
              <a:rect l="l" t="t" r="r" b="b"/>
              <a:pathLst>
                <a:path w="1894" h="1894" extrusionOk="0">
                  <a:moveTo>
                    <a:pt x="953" y="0"/>
                  </a:moveTo>
                  <a:cubicBezTo>
                    <a:pt x="430" y="0"/>
                    <a:pt x="1" y="429"/>
                    <a:pt x="1" y="953"/>
                  </a:cubicBezTo>
                  <a:cubicBezTo>
                    <a:pt x="1" y="1465"/>
                    <a:pt x="430" y="1893"/>
                    <a:pt x="953" y="1893"/>
                  </a:cubicBezTo>
                  <a:cubicBezTo>
                    <a:pt x="1465" y="1893"/>
                    <a:pt x="1894" y="1465"/>
                    <a:pt x="1894" y="953"/>
                  </a:cubicBezTo>
                  <a:cubicBezTo>
                    <a:pt x="1894" y="429"/>
                    <a:pt x="1465" y="0"/>
                    <a:pt x="953"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5"/>
            <p:cNvSpPr/>
            <p:nvPr/>
          </p:nvSpPr>
          <p:spPr>
            <a:xfrm rot="10800000">
              <a:off x="369036" y="6940888"/>
              <a:ext cx="83288" cy="83667"/>
            </a:xfrm>
            <a:custGeom>
              <a:avLst/>
              <a:gdLst/>
              <a:ahLst/>
              <a:cxnLst/>
              <a:rect l="l" t="t" r="r" b="b"/>
              <a:pathLst>
                <a:path w="1882" h="1894" extrusionOk="0">
                  <a:moveTo>
                    <a:pt x="941" y="0"/>
                  </a:moveTo>
                  <a:cubicBezTo>
                    <a:pt x="429" y="0"/>
                    <a:pt x="0" y="429"/>
                    <a:pt x="0" y="953"/>
                  </a:cubicBezTo>
                  <a:cubicBezTo>
                    <a:pt x="0" y="1465"/>
                    <a:pt x="429" y="1893"/>
                    <a:pt x="941" y="1893"/>
                  </a:cubicBezTo>
                  <a:cubicBezTo>
                    <a:pt x="1465" y="1893"/>
                    <a:pt x="1881" y="1465"/>
                    <a:pt x="1881" y="953"/>
                  </a:cubicBezTo>
                  <a:cubicBezTo>
                    <a:pt x="1881" y="429"/>
                    <a:pt x="1465" y="0"/>
                    <a:pt x="941"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5"/>
            <p:cNvSpPr/>
            <p:nvPr/>
          </p:nvSpPr>
          <p:spPr>
            <a:xfrm rot="10800000">
              <a:off x="83995" y="6940888"/>
              <a:ext cx="83288" cy="83667"/>
            </a:xfrm>
            <a:custGeom>
              <a:avLst/>
              <a:gdLst/>
              <a:ahLst/>
              <a:cxnLst/>
              <a:rect l="l" t="t" r="r" b="b"/>
              <a:pathLst>
                <a:path w="1882" h="1894" extrusionOk="0">
                  <a:moveTo>
                    <a:pt x="941" y="0"/>
                  </a:moveTo>
                  <a:cubicBezTo>
                    <a:pt x="417" y="0"/>
                    <a:pt x="0" y="429"/>
                    <a:pt x="0" y="953"/>
                  </a:cubicBezTo>
                  <a:cubicBezTo>
                    <a:pt x="0" y="1465"/>
                    <a:pt x="417" y="1893"/>
                    <a:pt x="941" y="1893"/>
                  </a:cubicBezTo>
                  <a:cubicBezTo>
                    <a:pt x="1453" y="1893"/>
                    <a:pt x="1882" y="1465"/>
                    <a:pt x="1882" y="953"/>
                  </a:cubicBezTo>
                  <a:cubicBezTo>
                    <a:pt x="1882" y="429"/>
                    <a:pt x="1453" y="0"/>
                    <a:pt x="941"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5"/>
            <p:cNvSpPr/>
            <p:nvPr/>
          </p:nvSpPr>
          <p:spPr>
            <a:xfrm rot="10800000">
              <a:off x="-200558" y="6940888"/>
              <a:ext cx="83332" cy="83667"/>
            </a:xfrm>
            <a:custGeom>
              <a:avLst/>
              <a:gdLst/>
              <a:ahLst/>
              <a:cxnLst/>
              <a:rect l="l" t="t" r="r" b="b"/>
              <a:pathLst>
                <a:path w="1883" h="1894" extrusionOk="0">
                  <a:moveTo>
                    <a:pt x="941" y="0"/>
                  </a:moveTo>
                  <a:cubicBezTo>
                    <a:pt x="429" y="0"/>
                    <a:pt x="1" y="429"/>
                    <a:pt x="1" y="953"/>
                  </a:cubicBezTo>
                  <a:cubicBezTo>
                    <a:pt x="1" y="1465"/>
                    <a:pt x="429" y="1893"/>
                    <a:pt x="941" y="1893"/>
                  </a:cubicBezTo>
                  <a:cubicBezTo>
                    <a:pt x="1465" y="1893"/>
                    <a:pt x="1882" y="1465"/>
                    <a:pt x="1882" y="953"/>
                  </a:cubicBezTo>
                  <a:cubicBezTo>
                    <a:pt x="1882" y="429"/>
                    <a:pt x="1465" y="0"/>
                    <a:pt x="941"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
            <p:cNvSpPr/>
            <p:nvPr/>
          </p:nvSpPr>
          <p:spPr>
            <a:xfrm rot="10800000">
              <a:off x="-433425" y="6940888"/>
              <a:ext cx="83819" cy="83667"/>
            </a:xfrm>
            <a:custGeom>
              <a:avLst/>
              <a:gdLst/>
              <a:ahLst/>
              <a:cxnLst/>
              <a:rect l="l" t="t" r="r" b="b"/>
              <a:pathLst>
                <a:path w="1894" h="1894" extrusionOk="0">
                  <a:moveTo>
                    <a:pt x="953" y="0"/>
                  </a:moveTo>
                  <a:cubicBezTo>
                    <a:pt x="429" y="0"/>
                    <a:pt x="1" y="429"/>
                    <a:pt x="1" y="953"/>
                  </a:cubicBezTo>
                  <a:cubicBezTo>
                    <a:pt x="1" y="1465"/>
                    <a:pt x="429" y="1893"/>
                    <a:pt x="953" y="1893"/>
                  </a:cubicBezTo>
                  <a:cubicBezTo>
                    <a:pt x="1465" y="1893"/>
                    <a:pt x="1894" y="1465"/>
                    <a:pt x="1894" y="953"/>
                  </a:cubicBezTo>
                  <a:cubicBezTo>
                    <a:pt x="1894" y="429"/>
                    <a:pt x="1465" y="0"/>
                    <a:pt x="953"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5"/>
            <p:cNvSpPr/>
            <p:nvPr/>
          </p:nvSpPr>
          <p:spPr>
            <a:xfrm rot="10800000">
              <a:off x="653591" y="6656889"/>
              <a:ext cx="83819" cy="83137"/>
            </a:xfrm>
            <a:custGeom>
              <a:avLst/>
              <a:gdLst/>
              <a:ahLst/>
              <a:cxnLst/>
              <a:rect l="l" t="t" r="r" b="b"/>
              <a:pathLst>
                <a:path w="1894" h="1882" extrusionOk="0">
                  <a:moveTo>
                    <a:pt x="953" y="1"/>
                  </a:moveTo>
                  <a:cubicBezTo>
                    <a:pt x="430" y="1"/>
                    <a:pt x="1" y="429"/>
                    <a:pt x="1" y="941"/>
                  </a:cubicBezTo>
                  <a:cubicBezTo>
                    <a:pt x="1" y="1465"/>
                    <a:pt x="430" y="1882"/>
                    <a:pt x="953" y="1882"/>
                  </a:cubicBezTo>
                  <a:cubicBezTo>
                    <a:pt x="1465" y="1882"/>
                    <a:pt x="1894" y="1465"/>
                    <a:pt x="1894" y="941"/>
                  </a:cubicBezTo>
                  <a:cubicBezTo>
                    <a:pt x="1894" y="429"/>
                    <a:pt x="1465" y="1"/>
                    <a:pt x="953"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5"/>
            <p:cNvSpPr/>
            <p:nvPr/>
          </p:nvSpPr>
          <p:spPr>
            <a:xfrm rot="10800000">
              <a:off x="369036" y="6656889"/>
              <a:ext cx="83288" cy="83137"/>
            </a:xfrm>
            <a:custGeom>
              <a:avLst/>
              <a:gdLst/>
              <a:ahLst/>
              <a:cxnLst/>
              <a:rect l="l" t="t" r="r" b="b"/>
              <a:pathLst>
                <a:path w="1882" h="1882" extrusionOk="0">
                  <a:moveTo>
                    <a:pt x="941" y="1"/>
                  </a:moveTo>
                  <a:cubicBezTo>
                    <a:pt x="429" y="1"/>
                    <a:pt x="0" y="429"/>
                    <a:pt x="0" y="941"/>
                  </a:cubicBezTo>
                  <a:cubicBezTo>
                    <a:pt x="0" y="1465"/>
                    <a:pt x="429" y="1882"/>
                    <a:pt x="941" y="1882"/>
                  </a:cubicBezTo>
                  <a:cubicBezTo>
                    <a:pt x="1465" y="1882"/>
                    <a:pt x="1881" y="1465"/>
                    <a:pt x="1881" y="941"/>
                  </a:cubicBezTo>
                  <a:cubicBezTo>
                    <a:pt x="1881" y="429"/>
                    <a:pt x="1465"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5"/>
            <p:cNvSpPr/>
            <p:nvPr/>
          </p:nvSpPr>
          <p:spPr>
            <a:xfrm rot="10800000">
              <a:off x="83995" y="6656889"/>
              <a:ext cx="83288" cy="83137"/>
            </a:xfrm>
            <a:custGeom>
              <a:avLst/>
              <a:gdLst/>
              <a:ahLst/>
              <a:cxnLst/>
              <a:rect l="l" t="t" r="r" b="b"/>
              <a:pathLst>
                <a:path w="1882" h="1882" extrusionOk="0">
                  <a:moveTo>
                    <a:pt x="941" y="1"/>
                  </a:moveTo>
                  <a:cubicBezTo>
                    <a:pt x="417" y="1"/>
                    <a:pt x="0" y="429"/>
                    <a:pt x="0" y="941"/>
                  </a:cubicBezTo>
                  <a:cubicBezTo>
                    <a:pt x="0" y="1465"/>
                    <a:pt x="417" y="1882"/>
                    <a:pt x="941" y="1882"/>
                  </a:cubicBezTo>
                  <a:cubicBezTo>
                    <a:pt x="1453" y="1882"/>
                    <a:pt x="1882" y="1465"/>
                    <a:pt x="1882" y="941"/>
                  </a:cubicBezTo>
                  <a:cubicBezTo>
                    <a:pt x="1882" y="429"/>
                    <a:pt x="1453"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5"/>
            <p:cNvSpPr/>
            <p:nvPr/>
          </p:nvSpPr>
          <p:spPr>
            <a:xfrm rot="10800000">
              <a:off x="-200558" y="6656889"/>
              <a:ext cx="83332" cy="83137"/>
            </a:xfrm>
            <a:custGeom>
              <a:avLst/>
              <a:gdLst/>
              <a:ahLst/>
              <a:cxnLst/>
              <a:rect l="l" t="t" r="r" b="b"/>
              <a:pathLst>
                <a:path w="1883" h="1882" extrusionOk="0">
                  <a:moveTo>
                    <a:pt x="941" y="1"/>
                  </a:moveTo>
                  <a:cubicBezTo>
                    <a:pt x="429" y="1"/>
                    <a:pt x="1" y="429"/>
                    <a:pt x="1" y="941"/>
                  </a:cubicBezTo>
                  <a:cubicBezTo>
                    <a:pt x="1" y="1465"/>
                    <a:pt x="429" y="1882"/>
                    <a:pt x="941" y="1882"/>
                  </a:cubicBezTo>
                  <a:cubicBezTo>
                    <a:pt x="1465" y="1882"/>
                    <a:pt x="1882" y="1465"/>
                    <a:pt x="1882" y="941"/>
                  </a:cubicBezTo>
                  <a:cubicBezTo>
                    <a:pt x="1882" y="429"/>
                    <a:pt x="1465"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5"/>
            <p:cNvSpPr/>
            <p:nvPr/>
          </p:nvSpPr>
          <p:spPr>
            <a:xfrm rot="10800000">
              <a:off x="-433425" y="6656889"/>
              <a:ext cx="83819" cy="83137"/>
            </a:xfrm>
            <a:custGeom>
              <a:avLst/>
              <a:gdLst/>
              <a:ahLst/>
              <a:cxnLst/>
              <a:rect l="l" t="t" r="r" b="b"/>
              <a:pathLst>
                <a:path w="1894" h="1882" extrusionOk="0">
                  <a:moveTo>
                    <a:pt x="953" y="1"/>
                  </a:moveTo>
                  <a:cubicBezTo>
                    <a:pt x="429" y="1"/>
                    <a:pt x="1" y="429"/>
                    <a:pt x="1" y="941"/>
                  </a:cubicBezTo>
                  <a:cubicBezTo>
                    <a:pt x="1" y="1465"/>
                    <a:pt x="429" y="1882"/>
                    <a:pt x="953" y="1882"/>
                  </a:cubicBezTo>
                  <a:cubicBezTo>
                    <a:pt x="1465" y="1882"/>
                    <a:pt x="1894" y="1465"/>
                    <a:pt x="1894" y="941"/>
                  </a:cubicBezTo>
                  <a:cubicBezTo>
                    <a:pt x="1894" y="429"/>
                    <a:pt x="1465" y="1"/>
                    <a:pt x="953"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5"/>
            <p:cNvSpPr/>
            <p:nvPr/>
          </p:nvSpPr>
          <p:spPr>
            <a:xfrm rot="10800000">
              <a:off x="653591" y="6372315"/>
              <a:ext cx="83819" cy="83182"/>
            </a:xfrm>
            <a:custGeom>
              <a:avLst/>
              <a:gdLst/>
              <a:ahLst/>
              <a:cxnLst/>
              <a:rect l="l" t="t" r="r" b="b"/>
              <a:pathLst>
                <a:path w="1894" h="1883" extrusionOk="0">
                  <a:moveTo>
                    <a:pt x="953" y="1"/>
                  </a:moveTo>
                  <a:cubicBezTo>
                    <a:pt x="430" y="1"/>
                    <a:pt x="1" y="418"/>
                    <a:pt x="1" y="941"/>
                  </a:cubicBezTo>
                  <a:cubicBezTo>
                    <a:pt x="1" y="1465"/>
                    <a:pt x="430" y="1882"/>
                    <a:pt x="953" y="1882"/>
                  </a:cubicBezTo>
                  <a:cubicBezTo>
                    <a:pt x="1465" y="1882"/>
                    <a:pt x="1894" y="1465"/>
                    <a:pt x="1894" y="941"/>
                  </a:cubicBezTo>
                  <a:cubicBezTo>
                    <a:pt x="1894" y="418"/>
                    <a:pt x="1465" y="1"/>
                    <a:pt x="953"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5"/>
            <p:cNvSpPr/>
            <p:nvPr/>
          </p:nvSpPr>
          <p:spPr>
            <a:xfrm rot="10800000">
              <a:off x="369036" y="6372315"/>
              <a:ext cx="83288" cy="83182"/>
            </a:xfrm>
            <a:custGeom>
              <a:avLst/>
              <a:gdLst/>
              <a:ahLst/>
              <a:cxnLst/>
              <a:rect l="l" t="t" r="r" b="b"/>
              <a:pathLst>
                <a:path w="1882" h="1883" extrusionOk="0">
                  <a:moveTo>
                    <a:pt x="941" y="1"/>
                  </a:moveTo>
                  <a:cubicBezTo>
                    <a:pt x="429" y="1"/>
                    <a:pt x="0" y="418"/>
                    <a:pt x="0" y="941"/>
                  </a:cubicBezTo>
                  <a:cubicBezTo>
                    <a:pt x="0" y="1465"/>
                    <a:pt x="429" y="1882"/>
                    <a:pt x="941" y="1882"/>
                  </a:cubicBezTo>
                  <a:cubicBezTo>
                    <a:pt x="1465" y="1882"/>
                    <a:pt x="1881" y="1465"/>
                    <a:pt x="1881" y="941"/>
                  </a:cubicBezTo>
                  <a:cubicBezTo>
                    <a:pt x="1881" y="418"/>
                    <a:pt x="1465"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5"/>
            <p:cNvSpPr/>
            <p:nvPr/>
          </p:nvSpPr>
          <p:spPr>
            <a:xfrm rot="10800000">
              <a:off x="83995" y="6372315"/>
              <a:ext cx="83288" cy="83182"/>
            </a:xfrm>
            <a:custGeom>
              <a:avLst/>
              <a:gdLst/>
              <a:ahLst/>
              <a:cxnLst/>
              <a:rect l="l" t="t" r="r" b="b"/>
              <a:pathLst>
                <a:path w="1882" h="1883" extrusionOk="0">
                  <a:moveTo>
                    <a:pt x="941" y="1"/>
                  </a:moveTo>
                  <a:cubicBezTo>
                    <a:pt x="417" y="1"/>
                    <a:pt x="0" y="418"/>
                    <a:pt x="0" y="941"/>
                  </a:cubicBezTo>
                  <a:cubicBezTo>
                    <a:pt x="0" y="1465"/>
                    <a:pt x="417" y="1882"/>
                    <a:pt x="941" y="1882"/>
                  </a:cubicBezTo>
                  <a:cubicBezTo>
                    <a:pt x="1453" y="1882"/>
                    <a:pt x="1882" y="1465"/>
                    <a:pt x="1882" y="941"/>
                  </a:cubicBezTo>
                  <a:cubicBezTo>
                    <a:pt x="1882" y="418"/>
                    <a:pt x="1453"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5"/>
            <p:cNvSpPr/>
            <p:nvPr/>
          </p:nvSpPr>
          <p:spPr>
            <a:xfrm rot="10800000">
              <a:off x="-200558" y="6372315"/>
              <a:ext cx="83332" cy="83182"/>
            </a:xfrm>
            <a:custGeom>
              <a:avLst/>
              <a:gdLst/>
              <a:ahLst/>
              <a:cxnLst/>
              <a:rect l="l" t="t" r="r" b="b"/>
              <a:pathLst>
                <a:path w="1883" h="1883" extrusionOk="0">
                  <a:moveTo>
                    <a:pt x="941" y="1"/>
                  </a:moveTo>
                  <a:cubicBezTo>
                    <a:pt x="429" y="1"/>
                    <a:pt x="1" y="418"/>
                    <a:pt x="1" y="941"/>
                  </a:cubicBezTo>
                  <a:cubicBezTo>
                    <a:pt x="1" y="1465"/>
                    <a:pt x="429" y="1882"/>
                    <a:pt x="941" y="1882"/>
                  </a:cubicBezTo>
                  <a:cubicBezTo>
                    <a:pt x="1465" y="1882"/>
                    <a:pt x="1882" y="1465"/>
                    <a:pt x="1882" y="941"/>
                  </a:cubicBezTo>
                  <a:cubicBezTo>
                    <a:pt x="1882" y="418"/>
                    <a:pt x="1465"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5"/>
            <p:cNvSpPr/>
            <p:nvPr/>
          </p:nvSpPr>
          <p:spPr>
            <a:xfrm rot="10800000">
              <a:off x="-433425" y="6372315"/>
              <a:ext cx="83819" cy="83182"/>
            </a:xfrm>
            <a:custGeom>
              <a:avLst/>
              <a:gdLst/>
              <a:ahLst/>
              <a:cxnLst/>
              <a:rect l="l" t="t" r="r" b="b"/>
              <a:pathLst>
                <a:path w="1894" h="1883" extrusionOk="0">
                  <a:moveTo>
                    <a:pt x="953" y="1"/>
                  </a:moveTo>
                  <a:cubicBezTo>
                    <a:pt x="429" y="1"/>
                    <a:pt x="1" y="418"/>
                    <a:pt x="1" y="941"/>
                  </a:cubicBezTo>
                  <a:cubicBezTo>
                    <a:pt x="1" y="1465"/>
                    <a:pt x="429" y="1882"/>
                    <a:pt x="953" y="1882"/>
                  </a:cubicBezTo>
                  <a:cubicBezTo>
                    <a:pt x="1465" y="1882"/>
                    <a:pt x="1894" y="1465"/>
                    <a:pt x="1894" y="941"/>
                  </a:cubicBezTo>
                  <a:cubicBezTo>
                    <a:pt x="1894" y="418"/>
                    <a:pt x="1465" y="1"/>
                    <a:pt x="953"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5"/>
            <p:cNvSpPr/>
            <p:nvPr/>
          </p:nvSpPr>
          <p:spPr>
            <a:xfrm rot="10800000">
              <a:off x="1793269" y="6940888"/>
              <a:ext cx="83288" cy="83667"/>
            </a:xfrm>
            <a:custGeom>
              <a:avLst/>
              <a:gdLst/>
              <a:ahLst/>
              <a:cxnLst/>
              <a:rect l="l" t="t" r="r" b="b"/>
              <a:pathLst>
                <a:path w="1882" h="1894" extrusionOk="0">
                  <a:moveTo>
                    <a:pt x="941" y="0"/>
                  </a:moveTo>
                  <a:cubicBezTo>
                    <a:pt x="417" y="0"/>
                    <a:pt x="1" y="429"/>
                    <a:pt x="1" y="953"/>
                  </a:cubicBezTo>
                  <a:cubicBezTo>
                    <a:pt x="1" y="1465"/>
                    <a:pt x="417" y="1893"/>
                    <a:pt x="941" y="1893"/>
                  </a:cubicBezTo>
                  <a:cubicBezTo>
                    <a:pt x="1453" y="1893"/>
                    <a:pt x="1882" y="1465"/>
                    <a:pt x="1882" y="953"/>
                  </a:cubicBezTo>
                  <a:cubicBezTo>
                    <a:pt x="1882" y="429"/>
                    <a:pt x="1453" y="0"/>
                    <a:pt x="941"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5"/>
            <p:cNvSpPr/>
            <p:nvPr/>
          </p:nvSpPr>
          <p:spPr>
            <a:xfrm rot="10800000">
              <a:off x="1508715" y="6940888"/>
              <a:ext cx="83332" cy="83667"/>
            </a:xfrm>
            <a:custGeom>
              <a:avLst/>
              <a:gdLst/>
              <a:ahLst/>
              <a:cxnLst/>
              <a:rect l="l" t="t" r="r" b="b"/>
              <a:pathLst>
                <a:path w="1883" h="1894" extrusionOk="0">
                  <a:moveTo>
                    <a:pt x="942" y="0"/>
                  </a:moveTo>
                  <a:cubicBezTo>
                    <a:pt x="430" y="0"/>
                    <a:pt x="1" y="429"/>
                    <a:pt x="1" y="953"/>
                  </a:cubicBezTo>
                  <a:cubicBezTo>
                    <a:pt x="1" y="1465"/>
                    <a:pt x="430" y="1893"/>
                    <a:pt x="942" y="1893"/>
                  </a:cubicBezTo>
                  <a:cubicBezTo>
                    <a:pt x="1465" y="1893"/>
                    <a:pt x="1882" y="1465"/>
                    <a:pt x="1882" y="953"/>
                  </a:cubicBezTo>
                  <a:cubicBezTo>
                    <a:pt x="1882" y="429"/>
                    <a:pt x="1465" y="0"/>
                    <a:pt x="942"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5"/>
            <p:cNvSpPr/>
            <p:nvPr/>
          </p:nvSpPr>
          <p:spPr>
            <a:xfrm rot="10800000">
              <a:off x="1223673" y="6940888"/>
              <a:ext cx="83288" cy="83667"/>
            </a:xfrm>
            <a:custGeom>
              <a:avLst/>
              <a:gdLst/>
              <a:ahLst/>
              <a:cxnLst/>
              <a:rect l="l" t="t" r="r" b="b"/>
              <a:pathLst>
                <a:path w="1882" h="1894" extrusionOk="0">
                  <a:moveTo>
                    <a:pt x="941" y="0"/>
                  </a:moveTo>
                  <a:cubicBezTo>
                    <a:pt x="417" y="0"/>
                    <a:pt x="0" y="429"/>
                    <a:pt x="0" y="953"/>
                  </a:cubicBezTo>
                  <a:cubicBezTo>
                    <a:pt x="0" y="1465"/>
                    <a:pt x="417" y="1893"/>
                    <a:pt x="941" y="1893"/>
                  </a:cubicBezTo>
                  <a:cubicBezTo>
                    <a:pt x="1465" y="1893"/>
                    <a:pt x="1881" y="1465"/>
                    <a:pt x="1881" y="953"/>
                  </a:cubicBezTo>
                  <a:cubicBezTo>
                    <a:pt x="1881" y="429"/>
                    <a:pt x="1465" y="0"/>
                    <a:pt x="941"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5"/>
            <p:cNvSpPr/>
            <p:nvPr/>
          </p:nvSpPr>
          <p:spPr>
            <a:xfrm rot="10800000">
              <a:off x="938632" y="6940888"/>
              <a:ext cx="83819" cy="83667"/>
            </a:xfrm>
            <a:custGeom>
              <a:avLst/>
              <a:gdLst/>
              <a:ahLst/>
              <a:cxnLst/>
              <a:rect l="l" t="t" r="r" b="b"/>
              <a:pathLst>
                <a:path w="1894" h="1894" extrusionOk="0">
                  <a:moveTo>
                    <a:pt x="953" y="0"/>
                  </a:moveTo>
                  <a:cubicBezTo>
                    <a:pt x="429" y="0"/>
                    <a:pt x="1" y="429"/>
                    <a:pt x="1" y="953"/>
                  </a:cubicBezTo>
                  <a:cubicBezTo>
                    <a:pt x="1" y="1465"/>
                    <a:pt x="429" y="1893"/>
                    <a:pt x="953" y="1893"/>
                  </a:cubicBezTo>
                  <a:cubicBezTo>
                    <a:pt x="1465" y="1893"/>
                    <a:pt x="1894" y="1465"/>
                    <a:pt x="1894" y="953"/>
                  </a:cubicBezTo>
                  <a:cubicBezTo>
                    <a:pt x="1894" y="429"/>
                    <a:pt x="1465" y="0"/>
                    <a:pt x="953" y="0"/>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5"/>
            <p:cNvSpPr/>
            <p:nvPr/>
          </p:nvSpPr>
          <p:spPr>
            <a:xfrm rot="10800000">
              <a:off x="1793269" y="6656889"/>
              <a:ext cx="83288" cy="83137"/>
            </a:xfrm>
            <a:custGeom>
              <a:avLst/>
              <a:gdLst/>
              <a:ahLst/>
              <a:cxnLst/>
              <a:rect l="l" t="t" r="r" b="b"/>
              <a:pathLst>
                <a:path w="1882" h="1882" extrusionOk="0">
                  <a:moveTo>
                    <a:pt x="941" y="1"/>
                  </a:moveTo>
                  <a:cubicBezTo>
                    <a:pt x="417" y="1"/>
                    <a:pt x="1" y="429"/>
                    <a:pt x="1" y="941"/>
                  </a:cubicBezTo>
                  <a:cubicBezTo>
                    <a:pt x="1" y="1465"/>
                    <a:pt x="417" y="1882"/>
                    <a:pt x="941" y="1882"/>
                  </a:cubicBezTo>
                  <a:cubicBezTo>
                    <a:pt x="1453" y="1882"/>
                    <a:pt x="1882" y="1465"/>
                    <a:pt x="1882" y="941"/>
                  </a:cubicBezTo>
                  <a:cubicBezTo>
                    <a:pt x="1882" y="429"/>
                    <a:pt x="1453"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5"/>
            <p:cNvSpPr/>
            <p:nvPr/>
          </p:nvSpPr>
          <p:spPr>
            <a:xfrm rot="10800000">
              <a:off x="1508715" y="6656889"/>
              <a:ext cx="83332" cy="83137"/>
            </a:xfrm>
            <a:custGeom>
              <a:avLst/>
              <a:gdLst/>
              <a:ahLst/>
              <a:cxnLst/>
              <a:rect l="l" t="t" r="r" b="b"/>
              <a:pathLst>
                <a:path w="1883" h="1882" extrusionOk="0">
                  <a:moveTo>
                    <a:pt x="942" y="1"/>
                  </a:moveTo>
                  <a:cubicBezTo>
                    <a:pt x="430" y="1"/>
                    <a:pt x="1" y="429"/>
                    <a:pt x="1" y="941"/>
                  </a:cubicBezTo>
                  <a:cubicBezTo>
                    <a:pt x="1" y="1465"/>
                    <a:pt x="430" y="1882"/>
                    <a:pt x="942" y="1882"/>
                  </a:cubicBezTo>
                  <a:cubicBezTo>
                    <a:pt x="1465" y="1882"/>
                    <a:pt x="1882" y="1465"/>
                    <a:pt x="1882" y="941"/>
                  </a:cubicBezTo>
                  <a:cubicBezTo>
                    <a:pt x="1882" y="429"/>
                    <a:pt x="1465" y="1"/>
                    <a:pt x="942"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5"/>
            <p:cNvSpPr/>
            <p:nvPr/>
          </p:nvSpPr>
          <p:spPr>
            <a:xfrm rot="10800000">
              <a:off x="1223673" y="6656889"/>
              <a:ext cx="83288" cy="83137"/>
            </a:xfrm>
            <a:custGeom>
              <a:avLst/>
              <a:gdLst/>
              <a:ahLst/>
              <a:cxnLst/>
              <a:rect l="l" t="t" r="r" b="b"/>
              <a:pathLst>
                <a:path w="1882" h="1882" extrusionOk="0">
                  <a:moveTo>
                    <a:pt x="941" y="1"/>
                  </a:moveTo>
                  <a:cubicBezTo>
                    <a:pt x="417" y="1"/>
                    <a:pt x="0" y="429"/>
                    <a:pt x="0" y="941"/>
                  </a:cubicBezTo>
                  <a:cubicBezTo>
                    <a:pt x="0" y="1465"/>
                    <a:pt x="417" y="1882"/>
                    <a:pt x="941" y="1882"/>
                  </a:cubicBezTo>
                  <a:cubicBezTo>
                    <a:pt x="1465" y="1882"/>
                    <a:pt x="1881" y="1465"/>
                    <a:pt x="1881" y="941"/>
                  </a:cubicBezTo>
                  <a:cubicBezTo>
                    <a:pt x="1881" y="429"/>
                    <a:pt x="1465"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5"/>
            <p:cNvSpPr/>
            <p:nvPr/>
          </p:nvSpPr>
          <p:spPr>
            <a:xfrm rot="10800000">
              <a:off x="938632" y="6656889"/>
              <a:ext cx="83819" cy="83137"/>
            </a:xfrm>
            <a:custGeom>
              <a:avLst/>
              <a:gdLst/>
              <a:ahLst/>
              <a:cxnLst/>
              <a:rect l="l" t="t" r="r" b="b"/>
              <a:pathLst>
                <a:path w="1894" h="1882" extrusionOk="0">
                  <a:moveTo>
                    <a:pt x="953" y="1"/>
                  </a:moveTo>
                  <a:cubicBezTo>
                    <a:pt x="429" y="1"/>
                    <a:pt x="1" y="429"/>
                    <a:pt x="1" y="941"/>
                  </a:cubicBezTo>
                  <a:cubicBezTo>
                    <a:pt x="1" y="1465"/>
                    <a:pt x="429" y="1882"/>
                    <a:pt x="953" y="1882"/>
                  </a:cubicBezTo>
                  <a:cubicBezTo>
                    <a:pt x="1465" y="1882"/>
                    <a:pt x="1894" y="1465"/>
                    <a:pt x="1894" y="941"/>
                  </a:cubicBezTo>
                  <a:cubicBezTo>
                    <a:pt x="1894" y="429"/>
                    <a:pt x="1465" y="1"/>
                    <a:pt x="953"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5"/>
            <p:cNvSpPr/>
            <p:nvPr/>
          </p:nvSpPr>
          <p:spPr>
            <a:xfrm rot="10800000">
              <a:off x="1793269" y="6372315"/>
              <a:ext cx="83288" cy="83182"/>
            </a:xfrm>
            <a:custGeom>
              <a:avLst/>
              <a:gdLst/>
              <a:ahLst/>
              <a:cxnLst/>
              <a:rect l="l" t="t" r="r" b="b"/>
              <a:pathLst>
                <a:path w="1882" h="1883" extrusionOk="0">
                  <a:moveTo>
                    <a:pt x="941" y="1"/>
                  </a:moveTo>
                  <a:cubicBezTo>
                    <a:pt x="417" y="1"/>
                    <a:pt x="1" y="418"/>
                    <a:pt x="1" y="941"/>
                  </a:cubicBezTo>
                  <a:cubicBezTo>
                    <a:pt x="1" y="1465"/>
                    <a:pt x="417" y="1882"/>
                    <a:pt x="941" y="1882"/>
                  </a:cubicBezTo>
                  <a:cubicBezTo>
                    <a:pt x="1453" y="1882"/>
                    <a:pt x="1882" y="1465"/>
                    <a:pt x="1882" y="941"/>
                  </a:cubicBezTo>
                  <a:cubicBezTo>
                    <a:pt x="1882" y="418"/>
                    <a:pt x="1453"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5"/>
            <p:cNvSpPr/>
            <p:nvPr/>
          </p:nvSpPr>
          <p:spPr>
            <a:xfrm rot="10800000">
              <a:off x="1508715" y="6372315"/>
              <a:ext cx="83332" cy="83182"/>
            </a:xfrm>
            <a:custGeom>
              <a:avLst/>
              <a:gdLst/>
              <a:ahLst/>
              <a:cxnLst/>
              <a:rect l="l" t="t" r="r" b="b"/>
              <a:pathLst>
                <a:path w="1883" h="1883" extrusionOk="0">
                  <a:moveTo>
                    <a:pt x="942" y="1"/>
                  </a:moveTo>
                  <a:cubicBezTo>
                    <a:pt x="430" y="1"/>
                    <a:pt x="1" y="418"/>
                    <a:pt x="1" y="941"/>
                  </a:cubicBezTo>
                  <a:cubicBezTo>
                    <a:pt x="1" y="1465"/>
                    <a:pt x="430" y="1882"/>
                    <a:pt x="942" y="1882"/>
                  </a:cubicBezTo>
                  <a:cubicBezTo>
                    <a:pt x="1465" y="1882"/>
                    <a:pt x="1882" y="1465"/>
                    <a:pt x="1882" y="941"/>
                  </a:cubicBezTo>
                  <a:cubicBezTo>
                    <a:pt x="1882" y="418"/>
                    <a:pt x="1465" y="1"/>
                    <a:pt x="942"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5"/>
            <p:cNvSpPr/>
            <p:nvPr/>
          </p:nvSpPr>
          <p:spPr>
            <a:xfrm rot="10800000">
              <a:off x="1223673" y="6372315"/>
              <a:ext cx="83288" cy="83182"/>
            </a:xfrm>
            <a:custGeom>
              <a:avLst/>
              <a:gdLst/>
              <a:ahLst/>
              <a:cxnLst/>
              <a:rect l="l" t="t" r="r" b="b"/>
              <a:pathLst>
                <a:path w="1882" h="1883" extrusionOk="0">
                  <a:moveTo>
                    <a:pt x="941" y="1"/>
                  </a:moveTo>
                  <a:cubicBezTo>
                    <a:pt x="417" y="1"/>
                    <a:pt x="0" y="418"/>
                    <a:pt x="0" y="941"/>
                  </a:cubicBezTo>
                  <a:cubicBezTo>
                    <a:pt x="0" y="1465"/>
                    <a:pt x="417" y="1882"/>
                    <a:pt x="941" y="1882"/>
                  </a:cubicBezTo>
                  <a:cubicBezTo>
                    <a:pt x="1465" y="1882"/>
                    <a:pt x="1881" y="1465"/>
                    <a:pt x="1881" y="941"/>
                  </a:cubicBezTo>
                  <a:cubicBezTo>
                    <a:pt x="1881" y="418"/>
                    <a:pt x="1465" y="1"/>
                    <a:pt x="941"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5"/>
            <p:cNvSpPr/>
            <p:nvPr/>
          </p:nvSpPr>
          <p:spPr>
            <a:xfrm rot="10800000">
              <a:off x="938632" y="6372315"/>
              <a:ext cx="83819" cy="83182"/>
            </a:xfrm>
            <a:custGeom>
              <a:avLst/>
              <a:gdLst/>
              <a:ahLst/>
              <a:cxnLst/>
              <a:rect l="l" t="t" r="r" b="b"/>
              <a:pathLst>
                <a:path w="1894" h="1883" extrusionOk="0">
                  <a:moveTo>
                    <a:pt x="953" y="1"/>
                  </a:moveTo>
                  <a:cubicBezTo>
                    <a:pt x="429" y="1"/>
                    <a:pt x="1" y="418"/>
                    <a:pt x="1" y="941"/>
                  </a:cubicBezTo>
                  <a:cubicBezTo>
                    <a:pt x="1" y="1465"/>
                    <a:pt x="429" y="1882"/>
                    <a:pt x="953" y="1882"/>
                  </a:cubicBezTo>
                  <a:cubicBezTo>
                    <a:pt x="1465" y="1882"/>
                    <a:pt x="1894" y="1465"/>
                    <a:pt x="1894" y="941"/>
                  </a:cubicBezTo>
                  <a:cubicBezTo>
                    <a:pt x="1894" y="418"/>
                    <a:pt x="1465" y="1"/>
                    <a:pt x="953" y="1"/>
                  </a:cubicBezTo>
                  <a:close/>
                </a:path>
              </a:pathLst>
            </a:custGeom>
            <a:solidFill>
              <a:srgbClr val="164259">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0" name="Google Shape;60;p15"/>
          <p:cNvCxnSpPr/>
          <p:nvPr/>
        </p:nvCxnSpPr>
        <p:spPr>
          <a:xfrm>
            <a:off x="114971" y="698850"/>
            <a:ext cx="11918985" cy="0"/>
          </a:xfrm>
          <a:prstGeom prst="straightConnector1">
            <a:avLst/>
          </a:prstGeom>
          <a:noFill/>
          <a:ln w="9525" cap="flat" cmpd="sng">
            <a:solidFill>
              <a:srgbClr val="CB3600"/>
            </a:solidFill>
            <a:prstDash val="dash"/>
            <a:round/>
            <a:headEnd type="none" w="sm" len="sm"/>
            <a:tailEnd type="none" w="sm" len="sm"/>
          </a:ln>
        </p:spPr>
      </p:cxnSp>
      <p:sp>
        <p:nvSpPr>
          <p:cNvPr id="61" name="Google Shape;61;p15"/>
          <p:cNvSpPr>
            <a:spLocks noGrp="1"/>
          </p:cNvSpPr>
          <p:nvPr>
            <p:ph type="body" idx="1"/>
          </p:nvPr>
        </p:nvSpPr>
        <p:spPr>
          <a:xfrm>
            <a:off x="584201" y="85725"/>
            <a:ext cx="10842222" cy="518100"/>
          </a:xfrm>
          <a:prstGeom prst="round1Rect">
            <a:avLst>
              <a:gd name="adj" fmla="val 0"/>
            </a:avLst>
          </a:prstGeom>
          <a:noFill/>
          <a:ln>
            <a:noFill/>
          </a:ln>
        </p:spPr>
        <p:txBody>
          <a:bodyPr spcFirstLastPara="1" wrap="square" lIns="68575" tIns="72000" rIns="68575" bIns="34275" anchor="ctr" anchorCtr="0">
            <a:noAutofit/>
          </a:bodyPr>
          <a:lstStyle>
            <a:lvl1pPr marL="457200" marR="0" lvl="0" indent="-228600" algn="l" rtl="0">
              <a:lnSpc>
                <a:spcPct val="100000"/>
              </a:lnSpc>
              <a:spcBef>
                <a:spcPts val="0"/>
              </a:spcBef>
              <a:spcAft>
                <a:spcPts val="0"/>
              </a:spcAft>
              <a:buClr>
                <a:srgbClr val="000000"/>
              </a:buClr>
              <a:buSzPts val="1100"/>
              <a:buFont typeface="Arial"/>
              <a:buNone/>
              <a:defRPr sz="2000" b="0" i="0" u="none" strike="noStrike" cap="none">
                <a:solidFill>
                  <a:srgbClr val="037267"/>
                </a:solidFill>
                <a:latin typeface="Poppins Medium"/>
                <a:ea typeface="Poppins Medium"/>
                <a:cs typeface="Poppins Medium"/>
                <a:sym typeface="Poppins Medium"/>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pic>
        <p:nvPicPr>
          <p:cNvPr id="62" name="Google Shape;62;p15" descr="Government of India logo black transparent PNG - StickPNG"/>
          <p:cNvPicPr preferRelativeResize="0"/>
          <p:nvPr/>
        </p:nvPicPr>
        <p:blipFill rotWithShape="1">
          <a:blip r:embed="rId2">
            <a:alphaModFix/>
          </a:blip>
          <a:srcRect/>
          <a:stretch/>
        </p:blipFill>
        <p:spPr>
          <a:xfrm>
            <a:off x="13121" y="6683"/>
            <a:ext cx="486410" cy="756637"/>
          </a:xfrm>
          <a:prstGeom prst="rect">
            <a:avLst/>
          </a:prstGeom>
          <a:noFill/>
          <a:ln>
            <a:noFill/>
          </a:ln>
        </p:spPr>
      </p:pic>
      <p:pic>
        <p:nvPicPr>
          <p:cNvPr id="63" name="Google Shape;63;p15" descr="MOEFCC Logo PNG Vector (EPS) Free Download"/>
          <p:cNvPicPr preferRelativeResize="0"/>
          <p:nvPr/>
        </p:nvPicPr>
        <p:blipFill rotWithShape="1">
          <a:blip r:embed="rId3">
            <a:alphaModFix/>
          </a:blip>
          <a:srcRect/>
          <a:stretch/>
        </p:blipFill>
        <p:spPr>
          <a:xfrm>
            <a:off x="11548110" y="40552"/>
            <a:ext cx="571500" cy="6079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Custom Layout">
  <p:cSld name="6_Custom Layout">
    <p:spTree>
      <p:nvGrpSpPr>
        <p:cNvPr id="1" name="Shape 6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gif"/><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7.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1436" y="1505287"/>
            <a:ext cx="4463566" cy="1754326"/>
          </a:xfrm>
          <a:prstGeom prst="rect">
            <a:avLst/>
          </a:prstGeom>
          <a:effectLst>
            <a:outerShdw blurRad="63500" sx="109000" sy="109000" algn="ctr" rotWithShape="0">
              <a:prstClr val="black">
                <a:alpha val="16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chemeClr val="bg1">
                  <a:lumMod val="50000"/>
                </a:schemeClr>
              </a:solidFill>
              <a:effectLst/>
              <a:uLnTx/>
              <a:uFillTx/>
              <a:latin typeface="Poppins"/>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bg1">
                    <a:lumMod val="50000"/>
                  </a:schemeClr>
                </a:solidFill>
                <a:effectLst/>
                <a:uLnTx/>
                <a:uFillTx/>
                <a:latin typeface="Poppins"/>
                <a:ea typeface="Poppins"/>
                <a:cs typeface="Poppins"/>
                <a:sym typeface="Poppins"/>
              </a:rPr>
              <a:t>GSLEP Program Update</a:t>
            </a:r>
            <a:r>
              <a:rPr lang="en-US" sz="2400" b="1" dirty="0">
                <a:solidFill>
                  <a:schemeClr val="bg1">
                    <a:lumMod val="50000"/>
                  </a:schemeClr>
                </a:solidFill>
                <a:latin typeface="Poppins"/>
                <a:ea typeface="Poppins"/>
                <a:cs typeface="Poppins"/>
                <a:sym typeface="Poppins"/>
              </a:rPr>
              <a:t> </a:t>
            </a:r>
            <a:r>
              <a:rPr kumimoji="0" lang="en-US" sz="2400" b="1" i="0" u="none" strike="noStrike" kern="0" cap="none" spc="0" normalizeH="0" baseline="0" noProof="0" dirty="0">
                <a:ln>
                  <a:noFill/>
                </a:ln>
                <a:solidFill>
                  <a:schemeClr val="bg1">
                    <a:lumMod val="50000"/>
                  </a:schemeClr>
                </a:solidFill>
                <a:effectLst/>
                <a:uLnTx/>
                <a:uFillTx/>
                <a:latin typeface="Poppins"/>
                <a:ea typeface="Poppins"/>
                <a:cs typeface="Poppins"/>
                <a:sym typeface="Poppins"/>
              </a:rPr>
              <a:t>India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dirty="0">
              <a:solidFill>
                <a:schemeClr val="bg1">
                  <a:lumMod val="50000"/>
                </a:schemeClr>
              </a:solidFill>
              <a:latin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bg1">
                    <a:lumMod val="50000"/>
                  </a:schemeClr>
                </a:solidFill>
                <a:effectLst/>
                <a:uLnTx/>
                <a:uFillTx/>
                <a:latin typeface="Poppins"/>
                <a:cs typeface="Poppins"/>
                <a:sym typeface="Poppins"/>
              </a:rPr>
              <a:t>Steering Committee Meeting</a:t>
            </a:r>
            <a:endParaRPr kumimoji="0" lang="en-US" sz="1050" b="0" i="0" u="none" strike="noStrike" kern="0" cap="none" spc="0" normalizeH="0" baseline="0" noProof="0" dirty="0">
              <a:ln>
                <a:noFill/>
              </a:ln>
              <a:solidFill>
                <a:schemeClr val="bg1">
                  <a:lumMod val="50000"/>
                </a:schemeClr>
              </a:solidFill>
              <a:effectLst/>
              <a:uLnTx/>
              <a:uFillTx/>
              <a:latin typeface="Arial"/>
              <a:cs typeface="Arial"/>
              <a:sym typeface="Arial"/>
            </a:endParaRPr>
          </a:p>
        </p:txBody>
      </p:sp>
      <p:grpSp>
        <p:nvGrpSpPr>
          <p:cNvPr id="49" name="Group 48">
            <a:extLst>
              <a:ext uri="{FF2B5EF4-FFF2-40B4-BE49-F238E27FC236}">
                <a16:creationId xmlns:a16="http://schemas.microsoft.com/office/drawing/2014/main" id="{A579324E-F710-2E88-39E7-2805BF0F6907}"/>
              </a:ext>
            </a:extLst>
          </p:cNvPr>
          <p:cNvGrpSpPr/>
          <p:nvPr/>
        </p:nvGrpSpPr>
        <p:grpSpPr>
          <a:xfrm>
            <a:off x="8385848" y="248404"/>
            <a:ext cx="3546321" cy="843888"/>
            <a:chOff x="4333596" y="2558970"/>
            <a:chExt cx="3524808" cy="870030"/>
          </a:xfrm>
        </p:grpSpPr>
        <p:grpSp>
          <p:nvGrpSpPr>
            <p:cNvPr id="11" name="Group 10">
              <a:extLst>
                <a:ext uri="{FF2B5EF4-FFF2-40B4-BE49-F238E27FC236}">
                  <a16:creationId xmlns:a16="http://schemas.microsoft.com/office/drawing/2014/main" id="{E08CBAFF-891F-F991-4196-B4F212B87A2C}"/>
                </a:ext>
              </a:extLst>
            </p:cNvPr>
            <p:cNvGrpSpPr/>
            <p:nvPr/>
          </p:nvGrpSpPr>
          <p:grpSpPr>
            <a:xfrm>
              <a:off x="4333596" y="2558970"/>
              <a:ext cx="3524808" cy="870030"/>
              <a:chOff x="4454981" y="2558970"/>
              <a:chExt cx="3524808" cy="870030"/>
            </a:xfrm>
          </p:grpSpPr>
          <p:pic>
            <p:nvPicPr>
              <p:cNvPr id="6" name="Picture 4" descr="MOEFCC Logo PNG Vector (EPS) Free Download">
                <a:extLst>
                  <a:ext uri="{FF2B5EF4-FFF2-40B4-BE49-F238E27FC236}">
                    <a16:creationId xmlns:a16="http://schemas.microsoft.com/office/drawing/2014/main" id="{9C3B7950-34F0-1214-2268-54743791C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37" y="2558970"/>
                <a:ext cx="817828" cy="8700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Govt. of India logo HD PNG Archives - FREE Vector Design - Cdr, Ai, EPS, PNG,  SVG">
                <a:extLst>
                  <a:ext uri="{FF2B5EF4-FFF2-40B4-BE49-F238E27FC236}">
                    <a16:creationId xmlns:a16="http://schemas.microsoft.com/office/drawing/2014/main" id="{0B0A9A7A-E3E5-6B27-7A6E-0EC9A1328CF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54981" y="2603732"/>
                <a:ext cx="462883" cy="7805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10" descr="EIACP Home Page">
                <a:extLst>
                  <a:ext uri="{FF2B5EF4-FFF2-40B4-BE49-F238E27FC236}">
                    <a16:creationId xmlns:a16="http://schemas.microsoft.com/office/drawing/2014/main" id="{03DB800B-8193-EE02-1CB2-7AD94FA3BF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44238" y="2741222"/>
                <a:ext cx="1135551" cy="505527"/>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13" name="Straight Connector 12">
              <a:extLst>
                <a:ext uri="{FF2B5EF4-FFF2-40B4-BE49-F238E27FC236}">
                  <a16:creationId xmlns:a16="http://schemas.microsoft.com/office/drawing/2014/main" id="{795F32EE-7FC7-9DA0-42E6-83864DEB076B}"/>
                </a:ext>
              </a:extLst>
            </p:cNvPr>
            <p:cNvCxnSpPr/>
            <p:nvPr/>
          </p:nvCxnSpPr>
          <p:spPr>
            <a:xfrm>
              <a:off x="5020883" y="2570545"/>
              <a:ext cx="0" cy="7805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21169D-E536-D999-9A1C-2481FF6E77DB}"/>
                </a:ext>
              </a:extLst>
            </p:cNvPr>
            <p:cNvCxnSpPr/>
            <p:nvPr/>
          </p:nvCxnSpPr>
          <p:spPr>
            <a:xfrm>
              <a:off x="6434924" y="2603340"/>
              <a:ext cx="0" cy="7805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Google Shape;74;p1">
            <a:extLst>
              <a:ext uri="{FF2B5EF4-FFF2-40B4-BE49-F238E27FC236}">
                <a16:creationId xmlns:a16="http://schemas.microsoft.com/office/drawing/2014/main" id="{118537F5-0F9A-08F9-4E10-558178E9E6EE}"/>
              </a:ext>
            </a:extLst>
          </p:cNvPr>
          <p:cNvSpPr txBox="1"/>
          <p:nvPr/>
        </p:nvSpPr>
        <p:spPr>
          <a:xfrm>
            <a:off x="7788917" y="3830169"/>
            <a:ext cx="4403083" cy="1366488"/>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1600" b="1" i="0" u="none" strike="noStrike" cap="none" dirty="0">
                <a:solidFill>
                  <a:schemeClr val="bg1">
                    <a:lumMod val="50000"/>
                  </a:schemeClr>
                </a:solidFill>
                <a:latin typeface="Poppins"/>
                <a:ea typeface="Poppins"/>
                <a:cs typeface="Poppins"/>
                <a:sym typeface="Poppins"/>
              </a:rPr>
              <a:t>Rakesh Kumar </a:t>
            </a:r>
            <a:r>
              <a:rPr lang="en-US" sz="1600" b="1" i="0" u="none" strike="noStrike" cap="none" dirty="0" err="1">
                <a:solidFill>
                  <a:schemeClr val="bg1">
                    <a:lumMod val="50000"/>
                  </a:schemeClr>
                </a:solidFill>
                <a:latin typeface="Poppins"/>
                <a:ea typeface="Poppins"/>
                <a:cs typeface="Poppins"/>
                <a:sym typeface="Poppins"/>
              </a:rPr>
              <a:t>Jagenia</a:t>
            </a:r>
            <a:endParaRPr lang="en-US" sz="1600" b="1" i="0" u="none" strike="noStrike" cap="none" dirty="0">
              <a:solidFill>
                <a:schemeClr val="bg1">
                  <a:lumMod val="50000"/>
                </a:schemeClr>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2400"/>
              <a:buFont typeface="Arial"/>
              <a:buNone/>
            </a:pPr>
            <a:r>
              <a:rPr lang="en-US" b="1" dirty="0">
                <a:solidFill>
                  <a:schemeClr val="bg1">
                    <a:lumMod val="50000"/>
                  </a:schemeClr>
                </a:solidFill>
                <a:latin typeface="Poppins"/>
                <a:cs typeface="Poppins"/>
                <a:sym typeface="Poppins"/>
              </a:rPr>
              <a:t>Deputy Inspector General of Forests</a:t>
            </a:r>
          </a:p>
          <a:p>
            <a:pPr marL="0" marR="0" lvl="0" indent="0" algn="ctr" rtl="0">
              <a:lnSpc>
                <a:spcPct val="115000"/>
              </a:lnSpc>
              <a:spcBef>
                <a:spcPts val="0"/>
              </a:spcBef>
              <a:spcAft>
                <a:spcPts val="0"/>
              </a:spcAft>
              <a:buClr>
                <a:srgbClr val="000000"/>
              </a:buClr>
              <a:buSzPts val="2400"/>
              <a:buFont typeface="Arial"/>
              <a:buNone/>
            </a:pPr>
            <a:endParaRPr lang="en-US" b="1" dirty="0">
              <a:solidFill>
                <a:schemeClr val="accent1">
                  <a:lumMod val="75000"/>
                </a:schemeClr>
              </a:solidFill>
              <a:latin typeface="Poppins"/>
              <a:cs typeface="Poppins"/>
              <a:sym typeface="Poppins"/>
            </a:endParaRPr>
          </a:p>
          <a:p>
            <a:pPr marL="0" marR="0" lvl="0" indent="0" algn="ctr" rtl="0">
              <a:lnSpc>
                <a:spcPct val="115000"/>
              </a:lnSpc>
              <a:spcBef>
                <a:spcPts val="0"/>
              </a:spcBef>
              <a:spcAft>
                <a:spcPts val="0"/>
              </a:spcAft>
              <a:buClr>
                <a:srgbClr val="000000"/>
              </a:buClr>
              <a:buSzPts val="2400"/>
              <a:buFont typeface="Arial"/>
              <a:buNone/>
            </a:pPr>
            <a:r>
              <a:rPr lang="en-US" i="0" u="none" strike="noStrike" cap="none" dirty="0">
                <a:solidFill>
                  <a:schemeClr val="bg1">
                    <a:lumMod val="50000"/>
                  </a:schemeClr>
                </a:solidFill>
                <a:latin typeface="Poppins"/>
                <a:ea typeface="Arial"/>
                <a:cs typeface="Poppins"/>
                <a:sym typeface="Poppins"/>
              </a:rPr>
              <a:t>Ministry of </a:t>
            </a:r>
            <a:r>
              <a:rPr lang="en-US" dirty="0">
                <a:solidFill>
                  <a:schemeClr val="bg1">
                    <a:lumMod val="50000"/>
                  </a:schemeClr>
                </a:solidFill>
                <a:latin typeface="Poppins"/>
                <a:cs typeface="Poppins"/>
                <a:sym typeface="Poppins"/>
              </a:rPr>
              <a:t>Environment, Forest and Climate Change, Government of India</a:t>
            </a:r>
            <a:endParaRPr i="0" u="none" strike="noStrike" cap="none" dirty="0">
              <a:solidFill>
                <a:schemeClr val="bg1">
                  <a:lumMod val="50000"/>
                </a:schemeClr>
              </a:solidFill>
              <a:latin typeface="Arial"/>
              <a:ea typeface="Arial"/>
              <a:cs typeface="Arial"/>
              <a:sym typeface="Arial"/>
            </a:endParaRPr>
          </a:p>
        </p:txBody>
      </p:sp>
      <p:sp>
        <p:nvSpPr>
          <p:cNvPr id="25" name="TextBox 24">
            <a:extLst>
              <a:ext uri="{FF2B5EF4-FFF2-40B4-BE49-F238E27FC236}">
                <a16:creationId xmlns:a16="http://schemas.microsoft.com/office/drawing/2014/main" id="{20CB538E-60AF-FBD5-4DDB-9D5615756692}"/>
              </a:ext>
            </a:extLst>
          </p:cNvPr>
          <p:cNvSpPr txBox="1"/>
          <p:nvPr/>
        </p:nvSpPr>
        <p:spPr>
          <a:xfrm>
            <a:off x="8172543" y="5514976"/>
            <a:ext cx="3635829" cy="8355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lnSpc>
                <a:spcPct val="115000"/>
              </a:lnSpc>
              <a:buSzPts val="2400"/>
              <a:buNone/>
              <a:defRPr b="1">
                <a:solidFill>
                  <a:schemeClr val="accent1">
                    <a:lumMod val="75000"/>
                  </a:schemeClr>
                </a:solidFill>
                <a:latin typeface="Poppins"/>
                <a:ea typeface="Poppins"/>
                <a:cs typeface="Poppins"/>
              </a:defRPr>
            </a:lvl1pPr>
          </a:lstStyle>
          <a:p>
            <a:r>
              <a:rPr lang="en-IN" b="0" dirty="0">
                <a:solidFill>
                  <a:schemeClr val="bg1">
                    <a:lumMod val="50000"/>
                  </a:schemeClr>
                </a:solidFill>
              </a:rPr>
              <a:t>Samarkand, Uzbekistan</a:t>
            </a:r>
          </a:p>
          <a:p>
            <a:endParaRPr lang="en-US" sz="1400" b="0" dirty="0">
              <a:solidFill>
                <a:schemeClr val="bg1">
                  <a:lumMod val="50000"/>
                </a:schemeClr>
              </a:solidFill>
              <a:latin typeface="Work Sans" panose="00000500000000000000" pitchFamily="50" charset="0"/>
              <a:ea typeface="Poppins" panose="020B0604020202020204" charset="0"/>
              <a:cs typeface="Poppins" panose="00000800000000000000" pitchFamily="2" charset="0"/>
            </a:endParaRPr>
          </a:p>
          <a:p>
            <a:r>
              <a:rPr lang="en-US" sz="1400" b="0" dirty="0">
                <a:solidFill>
                  <a:schemeClr val="bg1">
                    <a:lumMod val="50000"/>
                  </a:schemeClr>
                </a:solidFill>
                <a:latin typeface="Work Sans" panose="00000500000000000000" pitchFamily="50" charset="0"/>
                <a:ea typeface="Poppins" panose="020B0604020202020204" charset="0"/>
                <a:cs typeface="Poppins" panose="00000800000000000000" pitchFamily="2" charset="0"/>
              </a:rPr>
              <a:t>11 February </a:t>
            </a:r>
            <a:r>
              <a:rPr kumimoji="0" lang="en-US" sz="1400" b="0" i="0" u="none" strike="noStrike" kern="0" cap="none" spc="0" normalizeH="0" baseline="0" noProof="0" dirty="0">
                <a:ln>
                  <a:noFill/>
                </a:ln>
                <a:solidFill>
                  <a:schemeClr val="bg1">
                    <a:lumMod val="50000"/>
                  </a:schemeClr>
                </a:solidFill>
                <a:effectLst/>
                <a:uLnTx/>
                <a:uFillTx/>
                <a:latin typeface="Work Sans" panose="00000500000000000000" pitchFamily="50" charset="0"/>
                <a:ea typeface="Poppins" panose="020B0604020202020204" charset="0"/>
                <a:cs typeface="Poppins" panose="00000800000000000000" pitchFamily="2" charset="0"/>
                <a:sym typeface="Arial"/>
              </a:rPr>
              <a:t>, 2024</a:t>
            </a:r>
          </a:p>
        </p:txBody>
      </p:sp>
      <p:pic>
        <p:nvPicPr>
          <p:cNvPr id="2" name="Picture 1">
            <a:extLst>
              <a:ext uri="{FF2B5EF4-FFF2-40B4-BE49-F238E27FC236}">
                <a16:creationId xmlns:a16="http://schemas.microsoft.com/office/drawing/2014/main" id="{B0C2DE6D-06C2-8322-0C52-083BAF9BC30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87" b="76113" l="2250" r="91000">
                        <a14:foregroundMark x1="250" y1="2967" x2="59250" y2="40059"/>
                        <a14:foregroundMark x1="59250" y1="40059" x2="89083" y2="72849"/>
                        <a14:foregroundMark x1="89083" y1="72849" x2="89083" y2="72997"/>
                        <a14:foregroundMark x1="70667" y1="3264" x2="55083" y2="16617"/>
                        <a14:foregroundMark x1="55083" y1="16617" x2="13667" y2="85460"/>
                        <a14:foregroundMark x1="13667" y1="85460" x2="8333" y2="86795"/>
                        <a14:foregroundMark x1="8333" y1="86795" x2="5917" y2="69288"/>
                        <a14:foregroundMark x1="5917" y1="69288" x2="11667" y2="60831"/>
                        <a14:foregroundMark x1="11667" y1="60831" x2="12250" y2="60386"/>
                        <a14:foregroundMark x1="750" y1="8160" x2="5083" y2="47478"/>
                        <a14:foregroundMark x1="5083" y1="47478" x2="8333" y2="55193"/>
                        <a14:foregroundMark x1="8333" y1="55193" x2="48667" y2="74184"/>
                        <a14:foregroundMark x1="48667" y1="74184" x2="56750" y2="68249"/>
                        <a14:foregroundMark x1="1083" y1="4006" x2="16667" y2="0"/>
                        <a14:foregroundMark x1="16667" y1="0" x2="39750" y2="1335"/>
                        <a14:foregroundMark x1="39750" y1="1335" x2="49500" y2="14243"/>
                        <a14:foregroundMark x1="49500" y1="14243" x2="43417" y2="24332"/>
                        <a14:foregroundMark x1="250" y1="5935" x2="2250" y2="72107"/>
                        <a14:foregroundMark x1="2250" y1="72107" x2="4667" y2="75223"/>
                        <a14:foregroundMark x1="14333" y1="70030" x2="37333" y2="74777"/>
                        <a14:foregroundMark x1="37333" y1="74777" x2="62583" y2="71662"/>
                        <a14:foregroundMark x1="62583" y1="71662" x2="78000" y2="72552"/>
                        <a14:foregroundMark x1="87833" y1="70772" x2="91000" y2="76113"/>
                      </a14:backgroundRemoval>
                    </a14:imgEffect>
                  </a14:imgLayer>
                </a14:imgProps>
              </a:ext>
              <a:ext uri="{28A0092B-C50C-407E-A947-70E740481C1C}">
                <a14:useLocalDpi xmlns:a14="http://schemas.microsoft.com/office/drawing/2010/main" val="0"/>
              </a:ext>
            </a:extLst>
          </a:blip>
          <a:srcRect l="23940" t="1070" b="23785"/>
          <a:stretch/>
        </p:blipFill>
        <p:spPr>
          <a:xfrm>
            <a:off x="-100165" y="0"/>
            <a:ext cx="9509377" cy="6901013"/>
          </a:xfrm>
          <a:prstGeom prst="rect">
            <a:avLst/>
          </a:prstGeom>
        </p:spPr>
      </p:pic>
    </p:spTree>
    <p:extLst>
      <p:ext uri="{BB962C8B-B14F-4D97-AF65-F5344CB8AC3E}">
        <p14:creationId xmlns:p14="http://schemas.microsoft.com/office/powerpoint/2010/main" val="49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0A3265-5503-5A62-C8EC-E38A4DE85D1F}"/>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Community-based conservation initiatives</a:t>
            </a:r>
          </a:p>
        </p:txBody>
      </p:sp>
      <p:pic>
        <p:nvPicPr>
          <p:cNvPr id="3" name="Picture 2" descr="Snow leopard - Free animals icons">
            <a:extLst>
              <a:ext uri="{FF2B5EF4-FFF2-40B4-BE49-F238E27FC236}">
                <a16:creationId xmlns:a16="http://schemas.microsoft.com/office/drawing/2014/main" id="{0E6C6001-A7DA-3DB5-5BC4-540F8B0DEF2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9;p8">
            <a:extLst>
              <a:ext uri="{FF2B5EF4-FFF2-40B4-BE49-F238E27FC236}">
                <a16:creationId xmlns:a16="http://schemas.microsoft.com/office/drawing/2014/main" id="{36A44BC7-7E10-7540-BE17-7F452813F160}"/>
              </a:ext>
            </a:extLst>
          </p:cNvPr>
          <p:cNvSpPr txBox="1">
            <a:spLocks/>
          </p:cNvSpPr>
          <p:nvPr/>
        </p:nvSpPr>
        <p:spPr>
          <a:xfrm>
            <a:off x="458449" y="1057960"/>
            <a:ext cx="7092524" cy="56077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2000" b="0" i="0" u="none" strike="noStrike" cap="none">
                <a:solidFill>
                  <a:srgbClr val="037267"/>
                </a:solidFill>
                <a:latin typeface="Poppins Medium"/>
                <a:ea typeface="Poppins Medium"/>
                <a:cs typeface="Poppins Medium"/>
                <a:sym typeface="Poppins Medium"/>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pPr marL="228600" lvl="0">
              <a:lnSpc>
                <a:spcPct val="90000"/>
              </a:lnSpc>
              <a:buClr>
                <a:schemeClr val="dk1"/>
              </a:buClr>
              <a:buSzPts val="2800"/>
              <a:buChar char="•"/>
            </a:pPr>
            <a:r>
              <a:rPr lang="en-US" sz="1600" dirty="0">
                <a:solidFill>
                  <a:schemeClr val="bg1">
                    <a:lumMod val="50000"/>
                  </a:schemeClr>
                </a:solidFill>
              </a:rPr>
              <a:t>Ongoing or upcoming community-based conservation programs in the snow leopard habitats – </a:t>
            </a:r>
          </a:p>
          <a:p>
            <a:pPr marL="800100" lvl="1" algn="just">
              <a:buSzPts val="2800"/>
              <a:buFont typeface="Wingdings" panose="05000000000000000000" pitchFamily="2" charset="2"/>
              <a:buChar char="§"/>
            </a:pPr>
            <a:r>
              <a:rPr lang="en-US" sz="1400" dirty="0">
                <a:solidFill>
                  <a:schemeClr val="bg1">
                    <a:lumMod val="50000"/>
                  </a:schemeClr>
                </a:solidFill>
                <a:latin typeface="Poppins Medium"/>
                <a:ea typeface="Poppins Medium"/>
                <a:cs typeface="Poppins Medium"/>
                <a:sym typeface="Poppins Medium"/>
              </a:rPr>
              <a:t>Guidelines on Ecotourism, </a:t>
            </a:r>
          </a:p>
          <a:p>
            <a:pPr marL="800100" lvl="1" algn="just">
              <a:buSzPts val="2800"/>
              <a:buFont typeface="Wingdings" panose="05000000000000000000" pitchFamily="2" charset="2"/>
              <a:buChar char="§"/>
            </a:pPr>
            <a:r>
              <a:rPr lang="en-US" sz="1400" dirty="0">
                <a:solidFill>
                  <a:schemeClr val="bg1">
                    <a:lumMod val="50000"/>
                  </a:schemeClr>
                </a:solidFill>
                <a:latin typeface="Poppins Medium"/>
                <a:ea typeface="Poppins Medium"/>
                <a:cs typeface="Poppins Medium"/>
                <a:sym typeface="Poppins Medium"/>
              </a:rPr>
              <a:t>Home Stays</a:t>
            </a:r>
          </a:p>
          <a:p>
            <a:pPr marL="800100" lvl="1" algn="just">
              <a:buSzPts val="2800"/>
              <a:buFont typeface="Wingdings" panose="05000000000000000000" pitchFamily="2" charset="2"/>
              <a:buChar char="§"/>
            </a:pPr>
            <a:r>
              <a:rPr lang="en-US" sz="1400" dirty="0" err="1">
                <a:solidFill>
                  <a:schemeClr val="bg1">
                    <a:lumMod val="50000"/>
                  </a:schemeClr>
                </a:solidFill>
                <a:latin typeface="Poppins Medium"/>
                <a:ea typeface="Poppins Medium"/>
                <a:cs typeface="Poppins Medium"/>
                <a:sym typeface="Poppins Medium"/>
              </a:rPr>
              <a:t>Cconstruction</a:t>
            </a:r>
            <a:r>
              <a:rPr lang="en-US" sz="1400" dirty="0">
                <a:solidFill>
                  <a:schemeClr val="bg1">
                    <a:lumMod val="50000"/>
                  </a:schemeClr>
                </a:solidFill>
                <a:latin typeface="Poppins Medium"/>
                <a:ea typeface="Poppins Medium"/>
                <a:cs typeface="Poppins Medium"/>
                <a:sym typeface="Poppins Medium"/>
              </a:rPr>
              <a:t> of corral pens, solar fencing, Animal Intrusion Detection and Repellent System  (ANIDERS), bio-digester plant in Army Camps for management of solid waste and control of feral dog population, etc  have been done, scaled up and replicated across the landscapes which have brought  down the instances of HWC.</a:t>
            </a:r>
          </a:p>
          <a:p>
            <a:pPr marL="800100" lvl="1" algn="just">
              <a:buSzPts val="2800"/>
              <a:buFont typeface="Wingdings" panose="05000000000000000000" pitchFamily="2" charset="2"/>
              <a:buChar char="§"/>
            </a:pPr>
            <a:r>
              <a:rPr lang="en-US" sz="1400" dirty="0">
                <a:solidFill>
                  <a:schemeClr val="bg1">
                    <a:lumMod val="50000"/>
                  </a:schemeClr>
                </a:solidFill>
                <a:latin typeface="Poppins Medium"/>
                <a:ea typeface="Poppins Medium"/>
                <a:cs typeface="Poppins Medium"/>
                <a:sym typeface="Poppins Medium"/>
              </a:rPr>
              <a:t>65 Biodiversity Management Committees or BMC (21 in Ladakh landscape; 29 in Uttarakhand landscape; 35 in Himachal Pradesh landscape) have been constituted to promote the conservation, sustainable use and documentation of local biodiversity.</a:t>
            </a:r>
          </a:p>
          <a:p>
            <a:pPr marL="800100" lvl="1" algn="just">
              <a:buSzPts val="2800"/>
              <a:buFont typeface="Wingdings" panose="05000000000000000000" pitchFamily="2" charset="2"/>
              <a:buChar char="§"/>
            </a:pPr>
            <a:r>
              <a:rPr lang="en-US" sz="1400" dirty="0">
                <a:solidFill>
                  <a:schemeClr val="bg1">
                    <a:lumMod val="50000"/>
                  </a:schemeClr>
                </a:solidFill>
                <a:latin typeface="Poppins Medium"/>
                <a:ea typeface="Poppins Medium"/>
                <a:cs typeface="Poppins Medium"/>
                <a:sym typeface="Poppins Medium"/>
              </a:rPr>
              <a:t>Conservation based livelihood activities,   are being supported  throughout the landscapes for e.g., nettle based enterprise in Sikkim, Uttarakhand, </a:t>
            </a:r>
            <a:r>
              <a:rPr lang="en-US" sz="1400" dirty="0" err="1">
                <a:solidFill>
                  <a:schemeClr val="bg1">
                    <a:lumMod val="50000"/>
                  </a:schemeClr>
                </a:solidFill>
                <a:latin typeface="Poppins Medium"/>
                <a:ea typeface="Poppins Medium"/>
                <a:cs typeface="Poppins Medium"/>
                <a:sym typeface="Poppins Medium"/>
              </a:rPr>
              <a:t>seabuckthorn</a:t>
            </a:r>
            <a:r>
              <a:rPr lang="en-US" sz="1400" dirty="0">
                <a:solidFill>
                  <a:schemeClr val="bg1">
                    <a:lumMod val="50000"/>
                  </a:schemeClr>
                </a:solidFill>
                <a:latin typeface="Poppins Medium"/>
                <a:ea typeface="Poppins Medium"/>
                <a:cs typeface="Poppins Medium"/>
                <a:sym typeface="Poppins Medium"/>
              </a:rPr>
              <a:t> in Himachal </a:t>
            </a:r>
            <a:r>
              <a:rPr lang="en-US" sz="1400" dirty="0" smtClean="0">
                <a:solidFill>
                  <a:schemeClr val="bg1">
                    <a:lumMod val="50000"/>
                  </a:schemeClr>
                </a:solidFill>
                <a:latin typeface="Poppins Medium"/>
                <a:ea typeface="Poppins Medium"/>
                <a:cs typeface="Poppins Medium"/>
                <a:sym typeface="Poppins Medium"/>
              </a:rPr>
              <a:t>Pradesh</a:t>
            </a:r>
            <a:endParaRPr lang="en-US" sz="1400" dirty="0">
              <a:solidFill>
                <a:schemeClr val="bg1">
                  <a:lumMod val="50000"/>
                </a:schemeClr>
              </a:solidFill>
              <a:latin typeface="Poppins Medium"/>
              <a:ea typeface="Poppins Medium"/>
              <a:cs typeface="Poppins Medium"/>
              <a:sym typeface="Poppins Medium"/>
            </a:endParaRPr>
          </a:p>
          <a:p>
            <a:pPr marL="228600" lvl="0">
              <a:lnSpc>
                <a:spcPct val="90000"/>
              </a:lnSpc>
              <a:spcBef>
                <a:spcPts val="1000"/>
              </a:spcBef>
              <a:buClr>
                <a:schemeClr val="dk1"/>
              </a:buClr>
              <a:buSzPts val="2800"/>
              <a:buChar char="•"/>
            </a:pPr>
            <a:r>
              <a:rPr lang="en-US" sz="1600" dirty="0">
                <a:solidFill>
                  <a:schemeClr val="bg1">
                    <a:lumMod val="50000"/>
                  </a:schemeClr>
                </a:solidFill>
              </a:rPr>
              <a:t>Spatial coverage of the existing initiatives in relation to the snow leopard range in the country</a:t>
            </a:r>
          </a:p>
          <a:p>
            <a:pPr marL="228600" lvl="0">
              <a:lnSpc>
                <a:spcPct val="90000"/>
              </a:lnSpc>
              <a:spcBef>
                <a:spcPts val="1000"/>
              </a:spcBef>
              <a:buClr>
                <a:schemeClr val="dk1"/>
              </a:buClr>
              <a:buSzPts val="2800"/>
              <a:buChar char="•"/>
            </a:pPr>
            <a:r>
              <a:rPr lang="en-US" sz="1600" dirty="0">
                <a:solidFill>
                  <a:schemeClr val="bg1">
                    <a:lumMod val="50000"/>
                  </a:schemeClr>
                </a:solidFill>
              </a:rPr>
              <a:t>Resources secured  </a:t>
            </a:r>
          </a:p>
          <a:p>
            <a:pPr marL="228600" lvl="0">
              <a:lnSpc>
                <a:spcPct val="90000"/>
              </a:lnSpc>
              <a:spcBef>
                <a:spcPts val="1000"/>
              </a:spcBef>
              <a:buClr>
                <a:schemeClr val="dk1"/>
              </a:buClr>
              <a:buSzPts val="2800"/>
              <a:buChar char="•"/>
            </a:pPr>
            <a:r>
              <a:rPr lang="en-US" sz="1600" dirty="0">
                <a:solidFill>
                  <a:schemeClr val="bg1">
                    <a:lumMod val="50000"/>
                  </a:schemeClr>
                </a:solidFill>
              </a:rPr>
              <a:t>Gaps and needs (technical and financial)</a:t>
            </a:r>
            <a:endParaRPr lang="en-US" sz="1400" dirty="0">
              <a:solidFill>
                <a:schemeClr val="bg1">
                  <a:lumMod val="50000"/>
                </a:schemeClr>
              </a:solidFill>
              <a:sym typeface="Arial"/>
            </a:endParaRPr>
          </a:p>
        </p:txBody>
      </p:sp>
      <p:pic>
        <p:nvPicPr>
          <p:cNvPr id="5" name="Picture 4">
            <a:extLst>
              <a:ext uri="{FF2B5EF4-FFF2-40B4-BE49-F238E27FC236}">
                <a16:creationId xmlns:a16="http://schemas.microsoft.com/office/drawing/2014/main" id="{727F5055-B027-80A8-4D86-30E97C778542}"/>
              </a:ext>
            </a:extLst>
          </p:cNvPr>
          <p:cNvPicPr>
            <a:picLocks noChangeAspect="1"/>
          </p:cNvPicPr>
          <p:nvPr/>
        </p:nvPicPr>
        <p:blipFill rotWithShape="1">
          <a:blip r:embed="rId3">
            <a:extLst>
              <a:ext uri="{28A0092B-C50C-407E-A947-70E740481C1C}">
                <a14:useLocalDpi xmlns:a14="http://schemas.microsoft.com/office/drawing/2010/main" val="0"/>
              </a:ext>
            </a:extLst>
          </a:blip>
          <a:srcRect l="34702" t="19090" r="35970" b="14012"/>
          <a:stretch/>
        </p:blipFill>
        <p:spPr>
          <a:xfrm>
            <a:off x="7823057" y="993966"/>
            <a:ext cx="4096859" cy="5253988"/>
          </a:xfrm>
          <a:prstGeom prst="rect">
            <a:avLst/>
          </a:prstGeom>
        </p:spPr>
      </p:pic>
    </p:spTree>
    <p:extLst>
      <p:ext uri="{BB962C8B-B14F-4D97-AF65-F5344CB8AC3E}">
        <p14:creationId xmlns:p14="http://schemas.microsoft.com/office/powerpoint/2010/main" val="2246475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05C48-4B2B-1840-2A07-BFD3BBABD4FA}"/>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smtClean="0">
                <a:solidFill>
                  <a:schemeClr val="bg1">
                    <a:lumMod val="50000"/>
                  </a:schemeClr>
                </a:solidFill>
              </a:rPr>
              <a:t>Climate Adaptations</a:t>
            </a:r>
            <a:endParaRPr lang="en-US" dirty="0">
              <a:solidFill>
                <a:schemeClr val="bg1">
                  <a:lumMod val="50000"/>
                </a:schemeClr>
              </a:solidFill>
            </a:endParaRPr>
          </a:p>
        </p:txBody>
      </p:sp>
      <p:pic>
        <p:nvPicPr>
          <p:cNvPr id="3" name="Picture 2" descr="Snow leopard - Free animals icons">
            <a:extLst>
              <a:ext uri="{FF2B5EF4-FFF2-40B4-BE49-F238E27FC236}">
                <a16:creationId xmlns:a16="http://schemas.microsoft.com/office/drawing/2014/main" id="{53923A2C-267D-B7F9-3A28-84FD653C703D}"/>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BE59DB-3A6C-E665-3424-BE4DE91E7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712" b="34299"/>
          <a:stretch/>
        </p:blipFill>
        <p:spPr>
          <a:xfrm>
            <a:off x="8242426" y="2697560"/>
            <a:ext cx="3949574" cy="1462879"/>
          </a:xfrm>
          <a:prstGeom prst="rect">
            <a:avLst/>
          </a:prstGeom>
        </p:spPr>
      </p:pic>
      <p:sp>
        <p:nvSpPr>
          <p:cNvPr id="8" name="Rectangle 7">
            <a:extLst>
              <a:ext uri="{FF2B5EF4-FFF2-40B4-BE49-F238E27FC236}">
                <a16:creationId xmlns:a16="http://schemas.microsoft.com/office/drawing/2014/main" id="{DCE02C63-D2E3-1981-7E17-3CAB3CE04A06}"/>
              </a:ext>
            </a:extLst>
          </p:cNvPr>
          <p:cNvSpPr/>
          <p:nvPr/>
        </p:nvSpPr>
        <p:spPr>
          <a:xfrm>
            <a:off x="6522433" y="3861850"/>
            <a:ext cx="6685613" cy="33428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lvl="1" indent="0">
              <a:buSzPct val="100000"/>
            </a:pPr>
            <a:endParaRPr lang="en-US" dirty="0">
              <a:solidFill>
                <a:schemeClr val="tx1"/>
              </a:solidFill>
            </a:endParaRPr>
          </a:p>
        </p:txBody>
      </p:sp>
      <p:sp>
        <p:nvSpPr>
          <p:cNvPr id="9" name="Google Shape;129;p8">
            <a:extLst>
              <a:ext uri="{FF2B5EF4-FFF2-40B4-BE49-F238E27FC236}">
                <a16:creationId xmlns:a16="http://schemas.microsoft.com/office/drawing/2014/main" id="{CB7C7ED7-8C07-F59B-E845-34936408A31D}"/>
              </a:ext>
            </a:extLst>
          </p:cNvPr>
          <p:cNvSpPr txBox="1">
            <a:spLocks/>
          </p:cNvSpPr>
          <p:nvPr/>
        </p:nvSpPr>
        <p:spPr>
          <a:xfrm>
            <a:off x="298382" y="1366681"/>
            <a:ext cx="8081120" cy="49439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2000" b="0" i="0" u="none" strike="noStrike" cap="none">
                <a:solidFill>
                  <a:srgbClr val="037267"/>
                </a:solidFill>
                <a:latin typeface="Poppins Medium"/>
                <a:ea typeface="Poppins Medium"/>
                <a:cs typeface="Poppins Medium"/>
                <a:sym typeface="Poppins Medium"/>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pPr marL="0" indent="0" algn="just">
              <a:lnSpc>
                <a:spcPct val="90000"/>
              </a:lnSpc>
              <a:buClr>
                <a:schemeClr val="dk1"/>
              </a:buClr>
              <a:buSzPts val="2800"/>
            </a:pPr>
            <a:r>
              <a:rPr lang="en-US" sz="1800" b="1" dirty="0">
                <a:solidFill>
                  <a:schemeClr val="tx1"/>
                </a:solidFill>
                <a:latin typeface="Work Sans" pitchFamily="2" charset="77"/>
                <a:cs typeface="Arial"/>
                <a:sym typeface="Arial"/>
              </a:rPr>
              <a:t>Mission life: Lifestyle for Environment entails:</a:t>
            </a:r>
          </a:p>
          <a:p>
            <a:pPr marL="0" indent="0" algn="just">
              <a:lnSpc>
                <a:spcPct val="90000"/>
              </a:lnSpc>
              <a:buClr>
                <a:schemeClr val="dk1"/>
              </a:buClr>
              <a:buSzPts val="2800"/>
            </a:pPr>
            <a:endParaRPr lang="en-US" sz="1800" dirty="0">
              <a:solidFill>
                <a:schemeClr val="tx1"/>
              </a:solidFill>
              <a:latin typeface="Work Sans" pitchFamily="2" charset="77"/>
              <a:cs typeface="Arial"/>
              <a:sym typeface="Arial"/>
            </a:endParaRPr>
          </a:p>
          <a:p>
            <a:pPr marL="0" indent="0" algn="just">
              <a:lnSpc>
                <a:spcPct val="90000"/>
              </a:lnSpc>
              <a:buClr>
                <a:schemeClr val="dk1"/>
              </a:buClr>
              <a:buSzPts val="2800"/>
            </a:pPr>
            <a:endParaRPr lang="en-US" sz="1800" dirty="0">
              <a:solidFill>
                <a:schemeClr val="tx1"/>
              </a:solidFill>
              <a:latin typeface="Work Sans" pitchFamily="2" charset="77"/>
              <a:cs typeface="Arial"/>
              <a:sym typeface="Arial"/>
            </a:endParaRPr>
          </a:p>
          <a:p>
            <a:pPr marL="228600" algn="just">
              <a:lnSpc>
                <a:spcPct val="90000"/>
              </a:lnSpc>
              <a:buClr>
                <a:schemeClr val="dk1"/>
              </a:buClr>
              <a:buSzPts val="2800"/>
              <a:buFont typeface="Arial"/>
              <a:buChar char="•"/>
            </a:pPr>
            <a:r>
              <a:rPr lang="en-US" sz="1800" dirty="0">
                <a:solidFill>
                  <a:schemeClr val="tx1"/>
                </a:solidFill>
                <a:latin typeface="Work Sans" pitchFamily="2" charset="77"/>
                <a:cs typeface="Arial"/>
                <a:sym typeface="Arial"/>
              </a:rPr>
              <a:t>Strengthening campaign of solid waste management and freedom from single use plastic</a:t>
            </a:r>
          </a:p>
          <a:p>
            <a:pPr marL="228600" algn="just">
              <a:lnSpc>
                <a:spcPct val="90000"/>
              </a:lnSpc>
              <a:buClr>
                <a:schemeClr val="dk1"/>
              </a:buClr>
              <a:buSzPts val="2800"/>
              <a:buFont typeface="Arial"/>
              <a:buChar char="•"/>
            </a:pPr>
            <a:endParaRPr lang="en-US" sz="1800" dirty="0">
              <a:solidFill>
                <a:schemeClr val="tx1"/>
              </a:solidFill>
              <a:latin typeface="Work Sans" pitchFamily="2" charset="77"/>
              <a:cs typeface="Arial"/>
              <a:sym typeface="Arial"/>
            </a:endParaRPr>
          </a:p>
          <a:p>
            <a:pPr marL="228600" algn="just">
              <a:lnSpc>
                <a:spcPct val="90000"/>
              </a:lnSpc>
              <a:buClr>
                <a:schemeClr val="dk1"/>
              </a:buClr>
              <a:buSzPts val="2800"/>
              <a:buFont typeface="Arial"/>
              <a:buChar char="•"/>
            </a:pPr>
            <a:r>
              <a:rPr lang="en-US" sz="1800" dirty="0">
                <a:solidFill>
                  <a:schemeClr val="tx1"/>
                </a:solidFill>
                <a:latin typeface="Work Sans" pitchFamily="2" charset="77"/>
                <a:cs typeface="Arial"/>
                <a:sym typeface="Arial"/>
              </a:rPr>
              <a:t>Water conservation wetlands, inside and in areas surrounding protected areas</a:t>
            </a:r>
          </a:p>
          <a:p>
            <a:pPr marL="228600" algn="just">
              <a:lnSpc>
                <a:spcPct val="90000"/>
              </a:lnSpc>
              <a:buClr>
                <a:schemeClr val="dk1"/>
              </a:buClr>
              <a:buSzPts val="2800"/>
              <a:buFont typeface="Arial"/>
              <a:buChar char="•"/>
            </a:pPr>
            <a:endParaRPr lang="en-US" sz="1800" dirty="0">
              <a:solidFill>
                <a:schemeClr val="tx1"/>
              </a:solidFill>
              <a:latin typeface="Work Sans" pitchFamily="2" charset="77"/>
              <a:cs typeface="Arial"/>
              <a:sym typeface="Arial"/>
            </a:endParaRPr>
          </a:p>
          <a:p>
            <a:pPr marL="228600" algn="just">
              <a:lnSpc>
                <a:spcPct val="90000"/>
              </a:lnSpc>
              <a:buClr>
                <a:schemeClr val="dk1"/>
              </a:buClr>
              <a:buSzPts val="2800"/>
              <a:buFont typeface="Arial"/>
              <a:buChar char="•"/>
            </a:pPr>
            <a:r>
              <a:rPr lang="en-US" sz="1800" dirty="0">
                <a:solidFill>
                  <a:schemeClr val="tx1"/>
                </a:solidFill>
                <a:latin typeface="Work Sans" pitchFamily="2" charset="77"/>
                <a:cs typeface="Arial"/>
                <a:sym typeface="Arial"/>
              </a:rPr>
              <a:t>Experience based learning for conservation and protection of wildlife</a:t>
            </a:r>
          </a:p>
          <a:p>
            <a:pPr marL="228600" algn="just">
              <a:lnSpc>
                <a:spcPct val="90000"/>
              </a:lnSpc>
              <a:buClr>
                <a:schemeClr val="dk1"/>
              </a:buClr>
              <a:buSzPts val="2800"/>
              <a:buFont typeface="Arial"/>
              <a:buChar char="•"/>
            </a:pPr>
            <a:endParaRPr lang="en-US" sz="1800" dirty="0">
              <a:solidFill>
                <a:schemeClr val="tx1"/>
              </a:solidFill>
              <a:latin typeface="Work Sans" pitchFamily="2" charset="77"/>
              <a:cs typeface="Arial"/>
              <a:sym typeface="Arial"/>
            </a:endParaRPr>
          </a:p>
          <a:p>
            <a:pPr marL="228600" algn="just">
              <a:lnSpc>
                <a:spcPct val="90000"/>
              </a:lnSpc>
              <a:buClr>
                <a:schemeClr val="dk1"/>
              </a:buClr>
              <a:buSzPts val="2800"/>
              <a:buFont typeface="Arial"/>
              <a:buChar char="•"/>
            </a:pPr>
            <a:r>
              <a:rPr lang="en-US" sz="1800" dirty="0">
                <a:solidFill>
                  <a:schemeClr val="tx1"/>
                </a:solidFill>
                <a:latin typeface="Work Sans" pitchFamily="2" charset="77"/>
                <a:cs typeface="Arial"/>
                <a:sym typeface="Arial"/>
              </a:rPr>
              <a:t>Carbon sequestration while planning developmental projects in and around protected areas</a:t>
            </a:r>
          </a:p>
        </p:txBody>
      </p:sp>
    </p:spTree>
    <p:extLst>
      <p:ext uri="{BB962C8B-B14F-4D97-AF65-F5344CB8AC3E}">
        <p14:creationId xmlns:p14="http://schemas.microsoft.com/office/powerpoint/2010/main" val="306901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4F8844-DA72-ECDE-A1E0-B12FB3D9CEA1}"/>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Management &amp; monitoring of disease systems</a:t>
            </a:r>
          </a:p>
        </p:txBody>
      </p:sp>
      <p:pic>
        <p:nvPicPr>
          <p:cNvPr id="3" name="Picture 2" descr="Snow leopard - Free animals icons">
            <a:extLst>
              <a:ext uri="{FF2B5EF4-FFF2-40B4-BE49-F238E27FC236}">
                <a16:creationId xmlns:a16="http://schemas.microsoft.com/office/drawing/2014/main" id="{CA24BC3C-7F97-39BF-1892-4BA8CF28AC7D}"/>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13EFE1-D50A-4C71-43FE-B4FF06E689BB}"/>
              </a:ext>
            </a:extLst>
          </p:cNvPr>
          <p:cNvSpPr txBox="1"/>
          <p:nvPr/>
        </p:nvSpPr>
        <p:spPr>
          <a:xfrm>
            <a:off x="412854" y="811904"/>
            <a:ext cx="4267461" cy="5755422"/>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buFont typeface="Arial" panose="020B0604020202020204" pitchFamily="34" charset="0"/>
              <a:buChar char="•"/>
              <a:defRPr sz="1600">
                <a:solidFill>
                  <a:schemeClr val="tx1"/>
                </a:solidFill>
                <a:latin typeface="Work Sans" pitchFamily="2" charset="77"/>
              </a:defRPr>
            </a:lvl1pPr>
          </a:lstStyle>
          <a:p>
            <a:r>
              <a:rPr lang="en-US" b="1" dirty="0"/>
              <a:t>On-going programs initiated to manage, monitor or research disease and/or disease spread in livestock and wildlife of the high mountain </a:t>
            </a:r>
            <a:r>
              <a:rPr lang="en-US" b="1" dirty="0" smtClean="0"/>
              <a:t>habitat</a:t>
            </a:r>
          </a:p>
          <a:p>
            <a:endParaRPr lang="en-US" dirty="0" smtClean="0"/>
          </a:p>
          <a:p>
            <a:r>
              <a:rPr lang="en-US" dirty="0" err="1" smtClean="0"/>
              <a:t>immunisation</a:t>
            </a:r>
            <a:r>
              <a:rPr lang="en-US" dirty="0" smtClean="0"/>
              <a:t> </a:t>
            </a:r>
            <a:r>
              <a:rPr lang="en-US" dirty="0"/>
              <a:t>against communicable diseases of the live-stock kept in or within five </a:t>
            </a:r>
            <a:r>
              <a:rPr lang="en-US" dirty="0" err="1"/>
              <a:t>kilometres</a:t>
            </a:r>
            <a:r>
              <a:rPr lang="en-US" dirty="0"/>
              <a:t> of a sanctuary. </a:t>
            </a:r>
            <a:endParaRPr lang="en-US" dirty="0" smtClean="0"/>
          </a:p>
          <a:p>
            <a:r>
              <a:rPr lang="en-US" dirty="0" smtClean="0"/>
              <a:t>No </a:t>
            </a:r>
            <a:r>
              <a:rPr lang="en-US" dirty="0"/>
              <a:t>person shall take, or cause to be taken or grazed, any live-stock in a sanctuary without getting it </a:t>
            </a:r>
            <a:r>
              <a:rPr lang="en-US" dirty="0" err="1"/>
              <a:t>immunised</a:t>
            </a:r>
            <a:r>
              <a:rPr lang="en-US" dirty="0" smtClean="0"/>
              <a:t>.</a:t>
            </a:r>
          </a:p>
          <a:p>
            <a:r>
              <a:rPr lang="en-US" dirty="0" smtClean="0"/>
              <a:t>Funding support under DWH</a:t>
            </a:r>
            <a:endParaRPr lang="en-US" dirty="0"/>
          </a:p>
          <a:p>
            <a:endParaRPr lang="en-US" dirty="0"/>
          </a:p>
          <a:p>
            <a:r>
              <a:rPr lang="en-US" b="1" dirty="0"/>
              <a:t>New programs being proposed to manage, monitor or research disease and/or disease spread in livestock and wildlife of the high mountain </a:t>
            </a:r>
            <a:r>
              <a:rPr lang="en-US" b="1" dirty="0" smtClean="0"/>
              <a:t>habitat</a:t>
            </a:r>
            <a:r>
              <a:rPr lang="en-US" dirty="0" smtClean="0"/>
              <a:t> – National Wildlife Referral Centre</a:t>
            </a:r>
            <a:endParaRPr lang="en-US" dirty="0"/>
          </a:p>
          <a:p>
            <a:endParaRPr lang="en-US" dirty="0"/>
          </a:p>
          <a:p>
            <a:r>
              <a:rPr lang="en-US" dirty="0"/>
              <a:t>Gaps and </a:t>
            </a:r>
            <a:r>
              <a:rPr lang="en-US" dirty="0" smtClean="0"/>
              <a:t>needs – Capacity Building </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576"/>
          <a:stretch/>
        </p:blipFill>
        <p:spPr>
          <a:xfrm>
            <a:off x="4680315" y="889871"/>
            <a:ext cx="7301770" cy="3502696"/>
          </a:xfrm>
          <a:prstGeom prst="rect">
            <a:avLst/>
          </a:prstGeom>
        </p:spPr>
      </p:pic>
      <p:sp>
        <p:nvSpPr>
          <p:cNvPr id="7" name="Text Placeholder 2"/>
          <p:cNvSpPr txBox="1">
            <a:spLocks/>
          </p:cNvSpPr>
          <p:nvPr/>
        </p:nvSpPr>
        <p:spPr>
          <a:xfrm>
            <a:off x="5328920" y="4657563"/>
            <a:ext cx="6004560" cy="1909763"/>
          </a:xfrm>
          <a:prstGeom prst="round1Rect">
            <a:avLst>
              <a:gd name="adj" fmla="val 0"/>
            </a:avLst>
          </a:prstGeom>
          <a:noFill/>
          <a:ln>
            <a:noFill/>
          </a:ln>
        </p:spPr>
        <p:txBody>
          <a:bodyPr spcFirstLastPara="1" wrap="square" lIns="68575" tIns="72000" rIns="68575"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2000" b="0" i="0" u="none" strike="noStrike" cap="none">
                <a:solidFill>
                  <a:srgbClr val="037267"/>
                </a:solidFill>
                <a:latin typeface="Poppins Medium"/>
                <a:ea typeface="Poppins Medium"/>
                <a:cs typeface="Poppins Medium"/>
                <a:sym typeface="Poppins Medium"/>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pPr marL="571500" indent="-342900">
              <a:buSzPct val="100000"/>
              <a:buFont typeface="Arial" panose="020B0604020202020204" pitchFamily="34" charset="0"/>
              <a:buChar char="•"/>
            </a:pPr>
            <a:r>
              <a:rPr lang="en-US" sz="1700" b="1" dirty="0" smtClean="0">
                <a:solidFill>
                  <a:srgbClr val="FF0000"/>
                </a:solidFill>
                <a:latin typeface="Work Sans" pitchFamily="2" charset="77"/>
                <a:ea typeface="Arial"/>
                <a:cs typeface="Arial"/>
                <a:sym typeface="Arial"/>
              </a:rPr>
              <a:t>Disease </a:t>
            </a:r>
            <a:r>
              <a:rPr lang="en-US" sz="1700" b="1" dirty="0">
                <a:solidFill>
                  <a:srgbClr val="FF0000"/>
                </a:solidFill>
                <a:latin typeface="Work Sans" pitchFamily="2" charset="77"/>
                <a:ea typeface="Arial"/>
                <a:cs typeface="Arial"/>
                <a:sym typeface="Arial"/>
              </a:rPr>
              <a:t>gap prioritization </a:t>
            </a:r>
            <a:r>
              <a:rPr lang="en-US" sz="1700" b="1" dirty="0" smtClean="0">
                <a:solidFill>
                  <a:srgbClr val="FF0000"/>
                </a:solidFill>
                <a:latin typeface="Work Sans" pitchFamily="2" charset="77"/>
                <a:ea typeface="Arial"/>
                <a:cs typeface="Arial"/>
                <a:sym typeface="Arial"/>
              </a:rPr>
              <a:t>exercise</a:t>
            </a:r>
          </a:p>
          <a:p>
            <a:pPr marL="571500" indent="-342900">
              <a:buSzPct val="100000"/>
              <a:buFont typeface="Arial" panose="020B0604020202020204" pitchFamily="34" charset="0"/>
              <a:buChar char="•"/>
            </a:pPr>
            <a:r>
              <a:rPr lang="en-US" sz="1700" b="1" dirty="0">
                <a:solidFill>
                  <a:srgbClr val="FF0000"/>
                </a:solidFill>
                <a:latin typeface="Work Sans" pitchFamily="2" charset="77"/>
                <a:ea typeface="Arial"/>
                <a:cs typeface="Arial"/>
                <a:sym typeface="Arial"/>
              </a:rPr>
              <a:t>Mapping of existing surveillance </a:t>
            </a:r>
            <a:r>
              <a:rPr lang="en-US" sz="1700" b="1" dirty="0" smtClean="0">
                <a:solidFill>
                  <a:srgbClr val="FF0000"/>
                </a:solidFill>
                <a:latin typeface="Work Sans" pitchFamily="2" charset="77"/>
                <a:ea typeface="Arial"/>
                <a:cs typeface="Arial"/>
                <a:sym typeface="Arial"/>
              </a:rPr>
              <a:t>programs</a:t>
            </a:r>
            <a:endParaRPr lang="en-US" sz="1700" b="1" dirty="0">
              <a:solidFill>
                <a:srgbClr val="FF0000"/>
              </a:solidFill>
              <a:latin typeface="Work Sans" pitchFamily="2" charset="77"/>
              <a:ea typeface="Arial"/>
              <a:cs typeface="Arial"/>
              <a:sym typeface="Arial"/>
            </a:endParaRPr>
          </a:p>
          <a:p>
            <a:pPr marL="571500" indent="-342900">
              <a:buSzPct val="100000"/>
              <a:buFont typeface="Arial" panose="020B0604020202020204" pitchFamily="34" charset="0"/>
              <a:buChar char="•"/>
            </a:pPr>
            <a:r>
              <a:rPr lang="en-US" sz="1700" b="1" dirty="0" smtClean="0">
                <a:solidFill>
                  <a:srgbClr val="FF0000"/>
                </a:solidFill>
                <a:latin typeface="Work Sans" pitchFamily="2" charset="77"/>
                <a:ea typeface="Arial"/>
                <a:cs typeface="Arial"/>
                <a:sym typeface="Arial"/>
              </a:rPr>
              <a:t>Mapping </a:t>
            </a:r>
            <a:r>
              <a:rPr lang="en-US" sz="1700" b="1" dirty="0">
                <a:solidFill>
                  <a:srgbClr val="FF0000"/>
                </a:solidFill>
                <a:latin typeface="Work Sans" pitchFamily="2" charset="77"/>
                <a:ea typeface="Arial"/>
                <a:cs typeface="Arial"/>
                <a:sym typeface="Arial"/>
              </a:rPr>
              <a:t>of laboratory </a:t>
            </a:r>
            <a:r>
              <a:rPr lang="en-US" sz="1700" b="1" dirty="0" smtClean="0">
                <a:solidFill>
                  <a:srgbClr val="FF0000"/>
                </a:solidFill>
                <a:latin typeface="Work Sans" pitchFamily="2" charset="77"/>
                <a:ea typeface="Arial"/>
                <a:cs typeface="Arial"/>
                <a:sym typeface="Arial"/>
              </a:rPr>
              <a:t>capabilities</a:t>
            </a:r>
            <a:endParaRPr lang="en-US" sz="1700" b="1" dirty="0">
              <a:solidFill>
                <a:srgbClr val="FF0000"/>
              </a:solidFill>
              <a:latin typeface="Work Sans" pitchFamily="2" charset="77"/>
              <a:ea typeface="Arial"/>
              <a:cs typeface="Arial"/>
              <a:sym typeface="Arial"/>
            </a:endParaRPr>
          </a:p>
          <a:p>
            <a:pPr marL="571500" indent="-342900">
              <a:buSzPct val="100000"/>
              <a:buFont typeface="Arial" panose="020B0604020202020204" pitchFamily="34" charset="0"/>
              <a:buChar char="•"/>
            </a:pPr>
            <a:r>
              <a:rPr lang="en-US" sz="1700" b="1" dirty="0" smtClean="0">
                <a:solidFill>
                  <a:srgbClr val="FF0000"/>
                </a:solidFill>
                <a:latin typeface="Work Sans" pitchFamily="2" charset="77"/>
                <a:ea typeface="Arial"/>
                <a:cs typeface="Arial"/>
                <a:sym typeface="Arial"/>
              </a:rPr>
              <a:t>Mapping </a:t>
            </a:r>
            <a:r>
              <a:rPr lang="en-US" sz="1700" b="1" dirty="0">
                <a:solidFill>
                  <a:srgbClr val="FF0000"/>
                </a:solidFill>
                <a:latin typeface="Work Sans" pitchFamily="2" charset="77"/>
                <a:ea typeface="Arial"/>
                <a:cs typeface="Arial"/>
                <a:sym typeface="Arial"/>
              </a:rPr>
              <a:t>institutional capabilities</a:t>
            </a:r>
            <a:endParaRPr lang="en-IN" sz="1700" b="1" dirty="0">
              <a:solidFill>
                <a:srgbClr val="FF0000"/>
              </a:solidFill>
              <a:latin typeface="Work Sans" pitchFamily="2" charset="77"/>
              <a:ea typeface="Arial"/>
              <a:cs typeface="Arial"/>
              <a:sym typeface="Arial"/>
            </a:endParaRPr>
          </a:p>
        </p:txBody>
      </p:sp>
    </p:spTree>
    <p:extLst>
      <p:ext uri="{BB962C8B-B14F-4D97-AF65-F5344CB8AC3E}">
        <p14:creationId xmlns:p14="http://schemas.microsoft.com/office/powerpoint/2010/main" val="1584327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1B09D0-A1AC-352D-072C-E4B91742A17B}"/>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Disrupting illegal wildlife trade in the country</a:t>
            </a:r>
          </a:p>
        </p:txBody>
      </p:sp>
      <p:pic>
        <p:nvPicPr>
          <p:cNvPr id="3" name="Picture 2" descr="Snow leopard - Free animals icons">
            <a:extLst>
              <a:ext uri="{FF2B5EF4-FFF2-40B4-BE49-F238E27FC236}">
                <a16:creationId xmlns:a16="http://schemas.microsoft.com/office/drawing/2014/main" id="{1D4B204D-7052-E6D5-BC77-E7139570353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61948D-0B09-D1A6-5FA0-7664D2118069}"/>
              </a:ext>
            </a:extLst>
          </p:cNvPr>
          <p:cNvSpPr txBox="1"/>
          <p:nvPr/>
        </p:nvSpPr>
        <p:spPr>
          <a:xfrm>
            <a:off x="378627" y="3215768"/>
            <a:ext cx="6486630" cy="3754874"/>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buFont typeface="Arial" panose="020B0604020202020204" pitchFamily="34" charset="0"/>
              <a:buChar char="•"/>
              <a:defRPr sz="1600">
                <a:solidFill>
                  <a:schemeClr val="tx1"/>
                </a:solidFill>
                <a:latin typeface="Work Sans" pitchFamily="2" charset="77"/>
              </a:defRPr>
            </a:lvl1pPr>
          </a:lstStyle>
          <a:p>
            <a:r>
              <a:rPr lang="en-US" dirty="0"/>
              <a:t>Efforts made to disrupt poaching and illegal wildlife trade in snow leopard </a:t>
            </a:r>
            <a:r>
              <a:rPr lang="en-US" dirty="0" smtClean="0"/>
              <a:t>habitat</a:t>
            </a:r>
          </a:p>
          <a:p>
            <a:pPr marL="742950" lvl="1" indent="-285750">
              <a:buSzPts val="2800"/>
              <a:buFont typeface="Arial" panose="020B0604020202020204" pitchFamily="34" charset="0"/>
              <a:buChar char="•"/>
            </a:pPr>
            <a:r>
              <a:rPr lang="en-US" sz="1600" dirty="0">
                <a:solidFill>
                  <a:schemeClr val="tx1"/>
                </a:solidFill>
                <a:latin typeface="Work Sans" pitchFamily="2" charset="77"/>
              </a:rPr>
              <a:t>Capacity building of enforcement officers</a:t>
            </a:r>
          </a:p>
          <a:p>
            <a:pPr marL="742950" lvl="1" indent="-285750">
              <a:buSzPts val="2800"/>
              <a:buFont typeface="Arial" panose="020B0604020202020204" pitchFamily="34" charset="0"/>
              <a:buChar char="•"/>
            </a:pPr>
            <a:r>
              <a:rPr lang="en-IN" sz="1600" dirty="0">
                <a:solidFill>
                  <a:schemeClr val="tx1"/>
                </a:solidFill>
                <a:latin typeface="Work Sans" pitchFamily="2" charset="77"/>
              </a:rPr>
              <a:t>Community volunteers have been engaged for monitoring and patrolling of wildlife habitats</a:t>
            </a:r>
          </a:p>
          <a:p>
            <a:pPr marL="742950" lvl="1" indent="-285750">
              <a:buSzPts val="2800"/>
              <a:buFont typeface="Arial" panose="020B0604020202020204" pitchFamily="34" charset="0"/>
              <a:buChar char="•"/>
            </a:pPr>
            <a:r>
              <a:rPr lang="en-IN" sz="1600" dirty="0">
                <a:solidFill>
                  <a:schemeClr val="tx1"/>
                </a:solidFill>
                <a:latin typeface="Work Sans" pitchFamily="2" charset="77"/>
              </a:rPr>
              <a:t>identification of hotspots of  illegal trade and  wildlife crime pathways to support enforcement agencies</a:t>
            </a:r>
            <a:r>
              <a:rPr lang="en-IN" sz="1600" dirty="0">
                <a:solidFill>
                  <a:schemeClr val="tx1"/>
                </a:solidFill>
                <a:latin typeface="Work Sans" pitchFamily="2" charset="77"/>
              </a:rPr>
              <a:t>.</a:t>
            </a:r>
          </a:p>
          <a:p>
            <a:pPr marL="742950" lvl="1" indent="-285750">
              <a:buSzPts val="2800"/>
              <a:buFont typeface="Arial" panose="020B0604020202020204" pitchFamily="34" charset="0"/>
              <a:buChar char="•"/>
            </a:pPr>
            <a:r>
              <a:rPr lang="en-US" sz="1600" dirty="0">
                <a:solidFill>
                  <a:schemeClr val="tx1"/>
                </a:solidFill>
                <a:latin typeface="Work Sans" pitchFamily="2" charset="77"/>
              </a:rPr>
              <a:t>National Helpline </a:t>
            </a:r>
            <a:r>
              <a:rPr lang="en-US" sz="1600" dirty="0" smtClean="0">
                <a:solidFill>
                  <a:schemeClr val="tx1"/>
                </a:solidFill>
                <a:latin typeface="Work Sans" pitchFamily="2" charset="77"/>
              </a:rPr>
              <a:t>Number</a:t>
            </a:r>
            <a:endParaRPr lang="en-US" sz="1600" dirty="0">
              <a:solidFill>
                <a:schemeClr val="tx1"/>
              </a:solidFill>
              <a:latin typeface="Work Sans" pitchFamily="2" charset="77"/>
            </a:endParaRPr>
          </a:p>
          <a:p>
            <a:pPr marL="742950" lvl="1" indent="-285750">
              <a:buSzPts val="2800"/>
              <a:buFont typeface="Arial" panose="020B0604020202020204" pitchFamily="34" charset="0"/>
              <a:buChar char="•"/>
            </a:pPr>
            <a:endParaRPr lang="en-US" dirty="0"/>
          </a:p>
          <a:p>
            <a:r>
              <a:rPr lang="en-US" dirty="0"/>
              <a:t>Number of snow leopard poaching/confiscation cases during the past one </a:t>
            </a:r>
            <a:r>
              <a:rPr lang="en-US" dirty="0" smtClean="0"/>
              <a:t>year - None</a:t>
            </a:r>
            <a:endParaRPr lang="en-US" dirty="0"/>
          </a:p>
          <a:p>
            <a:endParaRPr lang="en-US" dirty="0"/>
          </a:p>
          <a:p>
            <a:r>
              <a:rPr lang="en-US" dirty="0"/>
              <a:t>Number of convictions (if any</a:t>
            </a:r>
            <a:r>
              <a:rPr lang="en-US" dirty="0" smtClean="0"/>
              <a:t>) – None </a:t>
            </a:r>
            <a:endParaRPr lang="en-US" dirty="0"/>
          </a:p>
          <a:p>
            <a:endParaRPr lang="en-US" dirty="0">
              <a:highlight>
                <a:srgbClr val="FFFF00"/>
              </a:highlight>
            </a:endParaRPr>
          </a:p>
          <a:p>
            <a:r>
              <a:rPr lang="en-US" dirty="0"/>
              <a:t>Gaps and needs</a:t>
            </a:r>
          </a:p>
        </p:txBody>
      </p:sp>
      <p:pic>
        <p:nvPicPr>
          <p:cNvPr id="6" name="Picture 5">
            <a:extLst>
              <a:ext uri="{FF2B5EF4-FFF2-40B4-BE49-F238E27FC236}">
                <a16:creationId xmlns:a16="http://schemas.microsoft.com/office/drawing/2014/main" id="{8897B3D8-65B4-4EBD-9376-11EE7D1D9B49}"/>
              </a:ext>
            </a:extLst>
          </p:cNvPr>
          <p:cNvPicPr>
            <a:picLocks noChangeAspect="1"/>
          </p:cNvPicPr>
          <p:nvPr/>
        </p:nvPicPr>
        <p:blipFill>
          <a:blip r:embed="rId3"/>
          <a:stretch>
            <a:fillRect/>
          </a:stretch>
        </p:blipFill>
        <p:spPr>
          <a:xfrm>
            <a:off x="7721218" y="487711"/>
            <a:ext cx="3301762" cy="373206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899691471"/>
              </p:ext>
            </p:extLst>
          </p:nvPr>
        </p:nvGraphicFramePr>
        <p:xfrm>
          <a:off x="6969985" y="4335894"/>
          <a:ext cx="4804228" cy="2143125"/>
        </p:xfrm>
        <a:graphic>
          <a:graphicData uri="http://schemas.openxmlformats.org/drawingml/2006/table">
            <a:tbl>
              <a:tblPr>
                <a:tableStyleId>{5C22544A-7EE6-4342-B048-85BDC9FD1C3A}</a:tableStyleId>
              </a:tblPr>
              <a:tblGrid>
                <a:gridCol w="2186444">
                  <a:extLst>
                    <a:ext uri="{9D8B030D-6E8A-4147-A177-3AD203B41FA5}">
                      <a16:colId xmlns:a16="http://schemas.microsoft.com/office/drawing/2014/main" val="3949962257"/>
                    </a:ext>
                  </a:extLst>
                </a:gridCol>
                <a:gridCol w="1308892">
                  <a:extLst>
                    <a:ext uri="{9D8B030D-6E8A-4147-A177-3AD203B41FA5}">
                      <a16:colId xmlns:a16="http://schemas.microsoft.com/office/drawing/2014/main" val="4203786922"/>
                    </a:ext>
                  </a:extLst>
                </a:gridCol>
                <a:gridCol w="1308892">
                  <a:extLst>
                    <a:ext uri="{9D8B030D-6E8A-4147-A177-3AD203B41FA5}">
                      <a16:colId xmlns:a16="http://schemas.microsoft.com/office/drawing/2014/main" val="2385165250"/>
                    </a:ext>
                  </a:extLst>
                </a:gridCol>
              </a:tblGrid>
              <a:tr h="200025">
                <a:tc rowSpan="2">
                  <a:txBody>
                    <a:bodyPr/>
                    <a:lstStyle/>
                    <a:p>
                      <a:pPr algn="ctr" fontAlgn="t"/>
                      <a:r>
                        <a:rPr lang="en-IN" sz="1200" u="none" strike="noStrike">
                          <a:effectLst/>
                        </a:rPr>
                        <a:t>State/UT</a:t>
                      </a:r>
                      <a:endParaRPr lang="en-IN" sz="1200" b="1" i="0" u="none" strike="noStrike">
                        <a:solidFill>
                          <a:srgbClr val="000000"/>
                        </a:solidFill>
                        <a:effectLst/>
                        <a:latin typeface="Times New Roman" panose="02020603050405020304" pitchFamily="18" charset="0"/>
                      </a:endParaRPr>
                    </a:p>
                  </a:txBody>
                  <a:tcPr marL="9525" marR="9525" marT="9525" marB="0"/>
                </a:tc>
                <a:tc gridSpan="2">
                  <a:txBody>
                    <a:bodyPr/>
                    <a:lstStyle/>
                    <a:p>
                      <a:pPr algn="ctr" fontAlgn="t"/>
                      <a:endParaRPr lang="en-IN" sz="1200" b="1" i="0" u="none" strike="noStrike" dirty="0">
                        <a:solidFill>
                          <a:srgbClr val="000000"/>
                        </a:solidFill>
                        <a:effectLst/>
                        <a:latin typeface="Calibri" panose="020F0502020204030204" pitchFamily="34" charset="0"/>
                      </a:endParaRPr>
                    </a:p>
                  </a:txBody>
                  <a:tcPr marL="9525" marR="9525" marT="9525" marB="0"/>
                </a:tc>
                <a:tc hMerge="1">
                  <a:txBody>
                    <a:bodyPr/>
                    <a:lstStyle/>
                    <a:p>
                      <a:endParaRPr lang="en-IN"/>
                    </a:p>
                  </a:txBody>
                  <a:tcPr/>
                </a:tc>
                <a:extLst>
                  <a:ext uri="{0D108BD9-81ED-4DB2-BD59-A6C34878D82A}">
                    <a16:rowId xmlns:a16="http://schemas.microsoft.com/office/drawing/2014/main" val="1620705938"/>
                  </a:ext>
                </a:extLst>
              </a:tr>
              <a:tr h="542925">
                <a:tc vMerge="1">
                  <a:txBody>
                    <a:bodyPr/>
                    <a:lstStyle/>
                    <a:p>
                      <a:endParaRPr lang="en-IN"/>
                    </a:p>
                  </a:txBody>
                  <a:tcPr/>
                </a:tc>
                <a:tc>
                  <a:txBody>
                    <a:bodyPr/>
                    <a:lstStyle/>
                    <a:p>
                      <a:pPr algn="ctr" fontAlgn="t"/>
                      <a:r>
                        <a:rPr lang="en-IN" sz="1100" u="none" strike="noStrike">
                          <a:effectLst/>
                        </a:rPr>
                        <a:t>No of       program</a:t>
                      </a:r>
                      <a:endParaRPr lang="en-IN" sz="1100" b="1" i="0" u="none" strike="noStrike">
                        <a:solidFill>
                          <a:srgbClr val="000000"/>
                        </a:solidFill>
                        <a:effectLst/>
                        <a:latin typeface="Times New Roman" panose="02020603050405020304" pitchFamily="18" charset="0"/>
                      </a:endParaRPr>
                    </a:p>
                  </a:txBody>
                  <a:tcPr marL="9525" marR="9525" marT="9525" marB="0"/>
                </a:tc>
                <a:tc>
                  <a:txBody>
                    <a:bodyPr/>
                    <a:lstStyle/>
                    <a:p>
                      <a:pPr algn="ctr" fontAlgn="t"/>
                      <a:r>
                        <a:rPr lang="en-IN" sz="1100" u="none" strike="noStrike">
                          <a:effectLst/>
                        </a:rPr>
                        <a:t>No of officers     trained</a:t>
                      </a:r>
                      <a:endParaRPr lang="en-IN" sz="1100" b="1"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977384266"/>
                  </a:ext>
                </a:extLst>
              </a:tr>
              <a:tr h="200025">
                <a:tc>
                  <a:txBody>
                    <a:bodyPr/>
                    <a:lstStyle/>
                    <a:p>
                      <a:pPr algn="l" fontAlgn="b"/>
                      <a:r>
                        <a:rPr lang="en-IN" sz="1200" u="none" strike="noStrike">
                          <a:effectLst/>
                        </a:rPr>
                        <a:t>Himachal Pradesh</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1</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111</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0739623"/>
                  </a:ext>
                </a:extLst>
              </a:tr>
              <a:tr h="200025">
                <a:tc>
                  <a:txBody>
                    <a:bodyPr/>
                    <a:lstStyle/>
                    <a:p>
                      <a:pPr algn="l" fontAlgn="b"/>
                      <a:r>
                        <a:rPr lang="en-IN" sz="1200" u="none" strike="noStrike">
                          <a:effectLst/>
                        </a:rPr>
                        <a:t>Jammu &amp; Kashmir</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1</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93</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16382442"/>
                  </a:ext>
                </a:extLst>
              </a:tr>
              <a:tr h="200025">
                <a:tc>
                  <a:txBody>
                    <a:bodyPr/>
                    <a:lstStyle/>
                    <a:p>
                      <a:pPr algn="l" fontAlgn="b"/>
                      <a:r>
                        <a:rPr lang="en-IN" sz="1200" u="none" strike="noStrike">
                          <a:effectLst/>
                        </a:rPr>
                        <a:t>Ladakh</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4444982"/>
                  </a:ext>
                </a:extLst>
              </a:tr>
              <a:tr h="200025">
                <a:tc>
                  <a:txBody>
                    <a:bodyPr/>
                    <a:lstStyle/>
                    <a:p>
                      <a:pPr algn="l" fontAlgn="b"/>
                      <a:r>
                        <a:rPr lang="en-IN" sz="1200" u="none" strike="noStrike">
                          <a:effectLst/>
                        </a:rPr>
                        <a:t>Sikkim</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0</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4780876"/>
                  </a:ext>
                </a:extLst>
              </a:tr>
              <a:tr h="200025">
                <a:tc>
                  <a:txBody>
                    <a:bodyPr/>
                    <a:lstStyle/>
                    <a:p>
                      <a:pPr algn="l" fontAlgn="b"/>
                      <a:r>
                        <a:rPr lang="en-IN" sz="1200" u="none" strike="noStrike">
                          <a:effectLst/>
                        </a:rPr>
                        <a:t>Arunachal Pradesh</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1</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34</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5066673"/>
                  </a:ext>
                </a:extLst>
              </a:tr>
              <a:tr h="200025">
                <a:tc>
                  <a:txBody>
                    <a:bodyPr/>
                    <a:lstStyle/>
                    <a:p>
                      <a:pPr algn="l" fontAlgn="b"/>
                      <a:r>
                        <a:rPr lang="en-IN" sz="1200" u="none" strike="noStrike">
                          <a:effectLst/>
                        </a:rPr>
                        <a:t>Uttarakhand</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3</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221</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0277381"/>
                  </a:ext>
                </a:extLst>
              </a:tr>
              <a:tr h="200025">
                <a:tc>
                  <a:txBody>
                    <a:bodyPr/>
                    <a:lstStyle/>
                    <a:p>
                      <a:pPr algn="l" fontAlgn="b"/>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6</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dirty="0">
                          <a:effectLst/>
                        </a:rPr>
                        <a:t>459</a:t>
                      </a:r>
                      <a:endParaRPr lang="en-IN"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0415680"/>
                  </a:ext>
                </a:extLst>
              </a:tr>
            </a:tbl>
          </a:graphicData>
        </a:graphic>
      </p:graphicFrame>
      <p:pic>
        <p:nvPicPr>
          <p:cNvPr id="8" name="Picture 7">
            <a:extLst>
              <a:ext uri="{FF2B5EF4-FFF2-40B4-BE49-F238E27FC236}">
                <a16:creationId xmlns:a16="http://schemas.microsoft.com/office/drawing/2014/main" id="{95A8CB3E-DF96-6E2C-DB1C-E4DDD813B889}"/>
              </a:ext>
            </a:extLst>
          </p:cNvPr>
          <p:cNvPicPr>
            <a:picLocks noChangeAspect="1"/>
          </p:cNvPicPr>
          <p:nvPr/>
        </p:nvPicPr>
        <p:blipFill>
          <a:blip r:embed="rId4"/>
          <a:stretch>
            <a:fillRect/>
          </a:stretch>
        </p:blipFill>
        <p:spPr>
          <a:xfrm>
            <a:off x="273899" y="603825"/>
            <a:ext cx="6270885" cy="2979000"/>
          </a:xfrm>
          <a:prstGeom prst="rect">
            <a:avLst/>
          </a:prstGeom>
        </p:spPr>
      </p:pic>
    </p:spTree>
    <p:extLst>
      <p:ext uri="{BB962C8B-B14F-4D97-AF65-F5344CB8AC3E}">
        <p14:creationId xmlns:p14="http://schemas.microsoft.com/office/powerpoint/2010/main" val="1207176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7323FA-A1A4-4071-9789-6EA2E6ACD8FC}"/>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Managing Infrastructure/Developmental initiatives in snow leopard landscape</a:t>
            </a:r>
          </a:p>
        </p:txBody>
      </p:sp>
      <p:pic>
        <p:nvPicPr>
          <p:cNvPr id="3" name="Picture 2" descr="Snow leopard - Free animals icons">
            <a:extLst>
              <a:ext uri="{FF2B5EF4-FFF2-40B4-BE49-F238E27FC236}">
                <a16:creationId xmlns:a16="http://schemas.microsoft.com/office/drawing/2014/main" id="{4DBC8032-BCF8-3253-5672-78C4F53950C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F2B1CA-BEBA-5E52-942F-F54944762EF5}"/>
              </a:ext>
            </a:extLst>
          </p:cNvPr>
          <p:cNvSpPr txBox="1"/>
          <p:nvPr/>
        </p:nvSpPr>
        <p:spPr>
          <a:xfrm>
            <a:off x="470466" y="1402013"/>
            <a:ext cx="5759970" cy="3539430"/>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buFont typeface="Arial" panose="020B0604020202020204" pitchFamily="34" charset="0"/>
              <a:buChar char="•"/>
              <a:defRPr sz="1600">
                <a:solidFill>
                  <a:schemeClr val="tx1"/>
                </a:solidFill>
                <a:latin typeface="Work Sans" pitchFamily="2" charset="77"/>
              </a:defRPr>
            </a:lvl1pPr>
          </a:lstStyle>
          <a:p>
            <a:r>
              <a:rPr lang="en-US" dirty="0"/>
              <a:t>On-going policies, initiatives or projects being implemented to minimize and mitigate impacts of:</a:t>
            </a:r>
          </a:p>
          <a:p>
            <a:endParaRPr lang="en-US" dirty="0"/>
          </a:p>
          <a:p>
            <a:endParaRPr lang="en-US" dirty="0"/>
          </a:p>
          <a:p>
            <a:pPr marL="342900" indent="-342900">
              <a:buFont typeface="+mj-lt"/>
              <a:buAutoNum type="arabicPeriod"/>
            </a:pPr>
            <a:r>
              <a:rPr lang="en-US" dirty="0"/>
              <a:t>Infrastructure – Road infrastructure – Linear Infrastructure guidelines, National Board for Wild Life</a:t>
            </a:r>
          </a:p>
          <a:p>
            <a:pPr marL="342900" indent="-342900">
              <a:buFont typeface="+mj-lt"/>
              <a:buAutoNum type="arabicPeriod"/>
            </a:pPr>
            <a:r>
              <a:rPr lang="en-US" dirty="0"/>
              <a:t>Tourism in the snow leopard habitat </a:t>
            </a:r>
          </a:p>
          <a:p>
            <a:pPr marL="0" indent="0">
              <a:buNone/>
            </a:pPr>
            <a:endParaRPr lang="en-US" dirty="0"/>
          </a:p>
          <a:p>
            <a:pPr marL="0" indent="0">
              <a:buNone/>
            </a:pPr>
            <a:endParaRPr lang="en-US" dirty="0"/>
          </a:p>
          <a:p>
            <a:r>
              <a:rPr lang="en-US" dirty="0"/>
              <a:t>Upcoming initiatives or </a:t>
            </a:r>
            <a:r>
              <a:rPr lang="en-US" dirty="0"/>
              <a:t>projects - </a:t>
            </a:r>
            <a:r>
              <a:rPr lang="en-US" dirty="0" smtClean="0"/>
              <a:t>Revision </a:t>
            </a:r>
            <a:r>
              <a:rPr lang="en-US" dirty="0"/>
              <a:t>of guidelines being undertaken</a:t>
            </a:r>
            <a:endParaRPr lang="en-US" dirty="0">
              <a:highlight>
                <a:srgbClr val="FFFF00"/>
              </a:highlight>
            </a:endParaRPr>
          </a:p>
          <a:p>
            <a:endParaRPr lang="en-US" dirty="0">
              <a:highlight>
                <a:srgbClr val="FFFF00"/>
              </a:highlight>
            </a:endParaRPr>
          </a:p>
          <a:p>
            <a:r>
              <a:rPr lang="en-US" dirty="0"/>
              <a:t>Gaps and needs</a:t>
            </a:r>
          </a:p>
        </p:txBody>
      </p:sp>
      <p:pic>
        <p:nvPicPr>
          <p:cNvPr id="6" name="Picture 5">
            <a:extLst>
              <a:ext uri="{FF2B5EF4-FFF2-40B4-BE49-F238E27FC236}">
                <a16:creationId xmlns:a16="http://schemas.microsoft.com/office/drawing/2014/main" id="{69F3D131-3448-F5F5-8D6F-125EB099C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705" y="1695073"/>
            <a:ext cx="5054508" cy="2953311"/>
          </a:xfrm>
          <a:prstGeom prst="rect">
            <a:avLst/>
          </a:prstGeom>
          <a:ln w="38100">
            <a:solidFill>
              <a:schemeClr val="tx1"/>
            </a:solidFill>
          </a:ln>
        </p:spPr>
      </p:pic>
    </p:spTree>
    <p:extLst>
      <p:ext uri="{BB962C8B-B14F-4D97-AF65-F5344CB8AC3E}">
        <p14:creationId xmlns:p14="http://schemas.microsoft.com/office/powerpoint/2010/main" val="358533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0E4A3-E804-ED97-EB53-855BD71CE7C0}"/>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a:solidFill>
                  <a:schemeClr val="bg1">
                    <a:lumMod val="50000"/>
                  </a:schemeClr>
                </a:solidFill>
              </a:rPr>
              <a:t>Trans-boundary initiatives</a:t>
            </a:r>
            <a:endParaRPr lang="en-US" dirty="0">
              <a:solidFill>
                <a:schemeClr val="bg1">
                  <a:lumMod val="50000"/>
                </a:schemeClr>
              </a:solidFill>
            </a:endParaRPr>
          </a:p>
        </p:txBody>
      </p:sp>
      <p:pic>
        <p:nvPicPr>
          <p:cNvPr id="3" name="Picture 2" descr="Snow leopard - Free animals icons">
            <a:extLst>
              <a:ext uri="{FF2B5EF4-FFF2-40B4-BE49-F238E27FC236}">
                <a16:creationId xmlns:a16="http://schemas.microsoft.com/office/drawing/2014/main" id="{362690A0-13AC-747F-15C5-14AEFD9CEAF3}"/>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3;p14">
            <a:extLst>
              <a:ext uri="{FF2B5EF4-FFF2-40B4-BE49-F238E27FC236}">
                <a16:creationId xmlns:a16="http://schemas.microsoft.com/office/drawing/2014/main" id="{B1D18E12-6B9F-24E8-1454-A58FCB26AAC8}"/>
              </a:ext>
            </a:extLst>
          </p:cNvPr>
          <p:cNvSpPr txBox="1">
            <a:spLocks/>
          </p:cNvSpPr>
          <p:nvPr/>
        </p:nvSpPr>
        <p:spPr>
          <a:xfrm>
            <a:off x="478436" y="1061127"/>
            <a:ext cx="11078980" cy="4585871"/>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buFont typeface="Arial" panose="020B0604020202020204" pitchFamily="34" charset="0"/>
              <a:buChar char="•"/>
              <a:defRPr sz="1600">
                <a:solidFill>
                  <a:schemeClr val="tx1"/>
                </a:solidFill>
                <a:latin typeface="Work Sans" pitchFamily="2" charset="77"/>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r>
              <a:rPr lang="en-US" sz="2800" dirty="0"/>
              <a:t>Developments in improving trans-boundary cooperation</a:t>
            </a:r>
            <a:endParaRPr lang="en-US" sz="2000" dirty="0"/>
          </a:p>
          <a:p>
            <a:endParaRPr lang="en-US" sz="2000" dirty="0"/>
          </a:p>
          <a:p>
            <a:r>
              <a:rPr lang="en-US" sz="2000" dirty="0"/>
              <a:t>Launch of International Big Cats Alliance – 16 countries, several multilateral </a:t>
            </a:r>
            <a:r>
              <a:rPr lang="en-US" sz="2000" dirty="0" err="1"/>
              <a:t>organisations</a:t>
            </a:r>
            <a:endParaRPr lang="en-US" sz="2000" dirty="0"/>
          </a:p>
          <a:p>
            <a:endParaRPr lang="en-US" sz="2000" dirty="0"/>
          </a:p>
          <a:p>
            <a:r>
              <a:rPr lang="en-US" sz="2000" dirty="0"/>
              <a:t>MoU on Biodiversity Conservation finalized with Government of </a:t>
            </a:r>
            <a:r>
              <a:rPr lang="en-US" sz="2000" dirty="0" smtClean="0"/>
              <a:t>Nepal</a:t>
            </a:r>
            <a:endParaRPr lang="en-US" sz="2000" dirty="0"/>
          </a:p>
          <a:p>
            <a:endParaRPr lang="en-US" sz="2000" dirty="0"/>
          </a:p>
          <a:p>
            <a:r>
              <a:rPr lang="en-US" sz="2000" dirty="0"/>
              <a:t>Meeting of the IUCN – APAP – Dehradun – April, 2023</a:t>
            </a:r>
          </a:p>
          <a:p>
            <a:endParaRPr lang="en-US" sz="2000" dirty="0"/>
          </a:p>
          <a:p>
            <a:r>
              <a:rPr lang="en-US" sz="2000" dirty="0" smtClean="0"/>
              <a:t>Capacity building of enforcement authorities of SAWEN through WCCB and WWF</a:t>
            </a:r>
            <a:endParaRPr lang="en-US" sz="2000" dirty="0"/>
          </a:p>
          <a:p>
            <a:endParaRPr lang="en-US" sz="2000" dirty="0"/>
          </a:p>
          <a:p>
            <a:r>
              <a:rPr lang="en-US" sz="2800" dirty="0"/>
              <a:t>Gaps and needs</a:t>
            </a:r>
            <a:r>
              <a:rPr lang="en-US" sz="2800" dirty="0" smtClean="0"/>
              <a:t>: establishment </a:t>
            </a:r>
            <a:r>
              <a:rPr lang="en-US" sz="2800" dirty="0"/>
              <a:t>of joint working groups and regular meetings</a:t>
            </a:r>
          </a:p>
        </p:txBody>
      </p:sp>
    </p:spTree>
    <p:extLst>
      <p:ext uri="{BB962C8B-B14F-4D97-AF65-F5344CB8AC3E}">
        <p14:creationId xmlns:p14="http://schemas.microsoft.com/office/powerpoint/2010/main" val="108740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90145" y="3429000"/>
            <a:ext cx="4801849" cy="1077218"/>
          </a:xfrm>
          <a:prstGeom prst="rect">
            <a:avLst/>
          </a:prstGeom>
          <a:effectLst>
            <a:outerShdw blurRad="63500" sx="109000" sy="109000" algn="ctr" rotWithShape="0">
              <a:prstClr val="black">
                <a:alpha val="16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lumMod val="50000"/>
                  </a:schemeClr>
                </a:solidFill>
                <a:effectLst/>
                <a:uLnTx/>
                <a:uFillTx/>
                <a:latin typeface="Edwardian Script ITC" panose="030303020407070D0804" pitchFamily="66" charset="77"/>
                <a:ea typeface="Poppins"/>
                <a:cs typeface="Poppins"/>
                <a:sym typeface="Poppins"/>
              </a:rPr>
              <a:t>Thank You</a:t>
            </a:r>
            <a:endParaRPr kumimoji="0" lang="en-US" sz="3600" b="1" i="0" u="none" strike="noStrike" kern="0" cap="none" spc="0" normalizeH="0" baseline="0" noProof="0" dirty="0">
              <a:ln>
                <a:noFill/>
              </a:ln>
              <a:solidFill>
                <a:schemeClr val="bg1">
                  <a:lumMod val="50000"/>
                </a:schemeClr>
              </a:solidFill>
              <a:effectLst/>
              <a:uLnTx/>
              <a:uFillTx/>
              <a:latin typeface="Edwardian Script ITC" panose="030303020407070D0804" pitchFamily="66" charset="77"/>
              <a:ea typeface="Poppins"/>
              <a:cs typeface="Poppins"/>
              <a:sym typeface="Poppi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200" b="1" dirty="0">
              <a:solidFill>
                <a:schemeClr val="bg1">
                  <a:lumMod val="50000"/>
                </a:schemeClr>
              </a:solidFill>
              <a:latin typeface="Edwardian Script ITC" panose="030303020407070D0804" pitchFamily="66" charset="77"/>
              <a:cs typeface="Poppins"/>
              <a:sym typeface="Poppins"/>
            </a:endParaRPr>
          </a:p>
        </p:txBody>
      </p:sp>
      <p:grpSp>
        <p:nvGrpSpPr>
          <p:cNvPr id="49" name="Group 48">
            <a:extLst>
              <a:ext uri="{FF2B5EF4-FFF2-40B4-BE49-F238E27FC236}">
                <a16:creationId xmlns:a16="http://schemas.microsoft.com/office/drawing/2014/main" id="{A579324E-F710-2E88-39E7-2805BF0F6907}"/>
              </a:ext>
            </a:extLst>
          </p:cNvPr>
          <p:cNvGrpSpPr/>
          <p:nvPr/>
        </p:nvGrpSpPr>
        <p:grpSpPr>
          <a:xfrm>
            <a:off x="8385848" y="248404"/>
            <a:ext cx="3546321" cy="843888"/>
            <a:chOff x="4333596" y="2558970"/>
            <a:chExt cx="3524808" cy="870030"/>
          </a:xfrm>
        </p:grpSpPr>
        <p:grpSp>
          <p:nvGrpSpPr>
            <p:cNvPr id="11" name="Group 10">
              <a:extLst>
                <a:ext uri="{FF2B5EF4-FFF2-40B4-BE49-F238E27FC236}">
                  <a16:creationId xmlns:a16="http://schemas.microsoft.com/office/drawing/2014/main" id="{E08CBAFF-891F-F991-4196-B4F212B87A2C}"/>
                </a:ext>
              </a:extLst>
            </p:cNvPr>
            <p:cNvGrpSpPr/>
            <p:nvPr/>
          </p:nvGrpSpPr>
          <p:grpSpPr>
            <a:xfrm>
              <a:off x="4333596" y="2558970"/>
              <a:ext cx="3524808" cy="870030"/>
              <a:chOff x="4454981" y="2558970"/>
              <a:chExt cx="3524808" cy="870030"/>
            </a:xfrm>
          </p:grpSpPr>
          <p:pic>
            <p:nvPicPr>
              <p:cNvPr id="6" name="Picture 4" descr="MOEFCC Logo PNG Vector (EPS) Free Download">
                <a:extLst>
                  <a:ext uri="{FF2B5EF4-FFF2-40B4-BE49-F238E27FC236}">
                    <a16:creationId xmlns:a16="http://schemas.microsoft.com/office/drawing/2014/main" id="{9C3B7950-34F0-1214-2268-54743791C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37" y="2558970"/>
                <a:ext cx="817828" cy="8700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Govt. of India logo HD PNG Archives - FREE Vector Design - Cdr, Ai, EPS, PNG,  SVG">
                <a:extLst>
                  <a:ext uri="{FF2B5EF4-FFF2-40B4-BE49-F238E27FC236}">
                    <a16:creationId xmlns:a16="http://schemas.microsoft.com/office/drawing/2014/main" id="{0B0A9A7A-E3E5-6B27-7A6E-0EC9A1328CF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54981" y="2603732"/>
                <a:ext cx="462883" cy="7805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10" descr="EIACP Home Page">
                <a:extLst>
                  <a:ext uri="{FF2B5EF4-FFF2-40B4-BE49-F238E27FC236}">
                    <a16:creationId xmlns:a16="http://schemas.microsoft.com/office/drawing/2014/main" id="{03DB800B-8193-EE02-1CB2-7AD94FA3BF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44238" y="2741222"/>
                <a:ext cx="1135551" cy="505527"/>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13" name="Straight Connector 12">
              <a:extLst>
                <a:ext uri="{FF2B5EF4-FFF2-40B4-BE49-F238E27FC236}">
                  <a16:creationId xmlns:a16="http://schemas.microsoft.com/office/drawing/2014/main" id="{795F32EE-7FC7-9DA0-42E6-83864DEB076B}"/>
                </a:ext>
              </a:extLst>
            </p:cNvPr>
            <p:cNvCxnSpPr/>
            <p:nvPr/>
          </p:nvCxnSpPr>
          <p:spPr>
            <a:xfrm>
              <a:off x="5020883" y="2570545"/>
              <a:ext cx="0" cy="7805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21169D-E536-D999-9A1C-2481FF6E77DB}"/>
                </a:ext>
              </a:extLst>
            </p:cNvPr>
            <p:cNvCxnSpPr/>
            <p:nvPr/>
          </p:nvCxnSpPr>
          <p:spPr>
            <a:xfrm>
              <a:off x="6434924" y="2603340"/>
              <a:ext cx="0" cy="7805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506" name="Picture 2" descr="Securing Livelihoods in the Himalayas | United Nations Development Programme">
            <a:extLst>
              <a:ext uri="{FF2B5EF4-FFF2-40B4-BE49-F238E27FC236}">
                <a16:creationId xmlns:a16="http://schemas.microsoft.com/office/drawing/2014/main" id="{C2FAAEBB-AD6D-1AA4-058B-726DE7CC61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32" r="21758"/>
          <a:stretch/>
        </p:blipFill>
        <p:spPr bwMode="auto">
          <a:xfrm>
            <a:off x="-1" y="0"/>
            <a:ext cx="73901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5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134CF-A649-9CBC-AAE4-77CF1EC6A292}"/>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IN" dirty="0">
                <a:solidFill>
                  <a:schemeClr val="bg1">
                    <a:lumMod val="50000"/>
                  </a:schemeClr>
                </a:solidFill>
              </a:rPr>
              <a:t>Status of knowledge on snow leopard and prey species in India </a:t>
            </a:r>
          </a:p>
        </p:txBody>
      </p:sp>
      <p:graphicFrame>
        <p:nvGraphicFramePr>
          <p:cNvPr id="3" name="Group 215">
            <a:extLst>
              <a:ext uri="{FF2B5EF4-FFF2-40B4-BE49-F238E27FC236}">
                <a16:creationId xmlns:a16="http://schemas.microsoft.com/office/drawing/2014/main" id="{856BDEEA-11DA-43BD-2CAF-22D671E5E985}"/>
              </a:ext>
            </a:extLst>
          </p:cNvPr>
          <p:cNvGraphicFramePr>
            <a:graphicFrameLocks/>
          </p:cNvGraphicFramePr>
          <p:nvPr>
            <p:extLst>
              <p:ext uri="{D42A27DB-BD31-4B8C-83A1-F6EECF244321}">
                <p14:modId xmlns:p14="http://schemas.microsoft.com/office/powerpoint/2010/main" val="684758125"/>
              </p:ext>
            </p:extLst>
          </p:nvPr>
        </p:nvGraphicFramePr>
        <p:xfrm>
          <a:off x="225301" y="3984830"/>
          <a:ext cx="11736998" cy="2787445"/>
        </p:xfrm>
        <a:graphic>
          <a:graphicData uri="http://schemas.openxmlformats.org/drawingml/2006/table">
            <a:tbl>
              <a:tblPr>
                <a:tableStyleId>{5940675A-B579-460E-94D1-54222C63F5DA}</a:tableStyleId>
              </a:tblPr>
              <a:tblGrid>
                <a:gridCol w="4058165">
                  <a:extLst>
                    <a:ext uri="{9D8B030D-6E8A-4147-A177-3AD203B41FA5}">
                      <a16:colId xmlns:a16="http://schemas.microsoft.com/office/drawing/2014/main" val="20000"/>
                    </a:ext>
                  </a:extLst>
                </a:gridCol>
                <a:gridCol w="1976281">
                  <a:extLst>
                    <a:ext uri="{9D8B030D-6E8A-4147-A177-3AD203B41FA5}">
                      <a16:colId xmlns:a16="http://schemas.microsoft.com/office/drawing/2014/main" val="20001"/>
                    </a:ext>
                  </a:extLst>
                </a:gridCol>
                <a:gridCol w="2971965">
                  <a:extLst>
                    <a:ext uri="{9D8B030D-6E8A-4147-A177-3AD203B41FA5}">
                      <a16:colId xmlns:a16="http://schemas.microsoft.com/office/drawing/2014/main" val="20002"/>
                    </a:ext>
                  </a:extLst>
                </a:gridCol>
                <a:gridCol w="2730587">
                  <a:extLst>
                    <a:ext uri="{9D8B030D-6E8A-4147-A177-3AD203B41FA5}">
                      <a16:colId xmlns:a16="http://schemas.microsoft.com/office/drawing/2014/main" val="20003"/>
                    </a:ext>
                  </a:extLst>
                </a:gridCol>
              </a:tblGrid>
              <a:tr h="68622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tx1"/>
                          </a:solidFill>
                          <a:effectLst/>
                          <a:latin typeface="Work Sans" pitchFamily="2" charset="77"/>
                        </a:rPr>
                        <a:t>State</a:t>
                      </a:r>
                      <a:endParaRPr kumimoji="0" lang="en-US" sz="18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tx1"/>
                          </a:solidFill>
                          <a:effectLst/>
                          <a:latin typeface="Work Sans" pitchFamily="2" charset="77"/>
                        </a:rPr>
                        <a:t>State’s Area (km</a:t>
                      </a:r>
                      <a:r>
                        <a:rPr kumimoji="0" lang="en-US" sz="1800" b="1" u="none" strike="noStrike" cap="none" normalizeH="0" baseline="30000" dirty="0">
                          <a:ln>
                            <a:noFill/>
                          </a:ln>
                          <a:solidFill>
                            <a:schemeClr val="tx1"/>
                          </a:solidFill>
                          <a:effectLst/>
                          <a:latin typeface="Work Sans" pitchFamily="2" charset="77"/>
                        </a:rPr>
                        <a:t>2</a:t>
                      </a:r>
                      <a:r>
                        <a:rPr kumimoji="0" lang="en-US" sz="1800" b="1" u="none" strike="noStrike" cap="none" normalizeH="0" baseline="0" dirty="0">
                          <a:ln>
                            <a:noFill/>
                          </a:ln>
                          <a:solidFill>
                            <a:schemeClr val="tx1"/>
                          </a:solidFill>
                          <a:effectLst/>
                          <a:latin typeface="Work Sans" pitchFamily="2" charset="77"/>
                        </a:rPr>
                        <a:t>)</a:t>
                      </a:r>
                      <a:endParaRPr kumimoji="0" lang="en-US" sz="18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tx1"/>
                          </a:solidFill>
                          <a:effectLst/>
                          <a:latin typeface="Work Sans" pitchFamily="2" charset="77"/>
                        </a:rPr>
                        <a:t>Potential Area Under PSL (km</a:t>
                      </a:r>
                      <a:r>
                        <a:rPr kumimoji="0" lang="en-US" sz="1800" b="1" u="none" strike="noStrike" cap="none" normalizeH="0" baseline="30000" dirty="0">
                          <a:ln>
                            <a:noFill/>
                          </a:ln>
                          <a:solidFill>
                            <a:schemeClr val="tx1"/>
                          </a:solidFill>
                          <a:effectLst/>
                          <a:latin typeface="Work Sans" pitchFamily="2" charset="77"/>
                        </a:rPr>
                        <a:t>2</a:t>
                      </a:r>
                      <a:r>
                        <a:rPr kumimoji="0" lang="en-US" sz="1800" b="1" u="none" strike="noStrike" cap="none" normalizeH="0" baseline="0" dirty="0">
                          <a:ln>
                            <a:noFill/>
                          </a:ln>
                          <a:solidFill>
                            <a:schemeClr val="tx1"/>
                          </a:solidFill>
                          <a:effectLst/>
                          <a:latin typeface="Work Sans" pitchFamily="2" charset="77"/>
                        </a:rPr>
                        <a:t>)</a:t>
                      </a:r>
                      <a:endParaRPr kumimoji="0" lang="en-US" sz="18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tx1"/>
                          </a:solidFill>
                          <a:effectLst/>
                          <a:latin typeface="Work Sans" pitchFamily="2" charset="77"/>
                        </a:rPr>
                        <a:t>Percent Geographical  Area Under PSL</a:t>
                      </a:r>
                      <a:endParaRPr kumimoji="0" lang="en-US" sz="1800" b="0" i="0" u="none" strike="noStrike" cap="none" normalizeH="0" baseline="0" dirty="0">
                        <a:ln>
                          <a:noFill/>
                        </a:ln>
                        <a:solidFill>
                          <a:schemeClr val="tx1"/>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0"/>
                  </a:ext>
                </a:extLst>
              </a:tr>
              <a:tr h="41923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Jammu &amp; Kashmir * &amp; Ladakh</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128,534</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77,833</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61</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1"/>
                  </a:ext>
                </a:extLst>
              </a:tr>
              <a:tr h="3087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Himachal Pradesh</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54,975</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27,846</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51</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2"/>
                  </a:ext>
                </a:extLst>
              </a:tr>
              <a:tr h="30735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Uttarakhand</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59,846</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13,885</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a:ln>
                            <a:noFill/>
                          </a:ln>
                          <a:solidFill>
                            <a:schemeClr val="tx1"/>
                          </a:solidFill>
                          <a:effectLst/>
                          <a:latin typeface="Work Sans" pitchFamily="2" charset="77"/>
                        </a:rPr>
                        <a:t>23</a:t>
                      </a:r>
                      <a:endParaRPr kumimoji="0" lang="en-US" sz="1600" b="0" i="0" u="none" strike="noStrike" cap="none" normalizeH="0" baseline="0">
                        <a:ln>
                          <a:noFill/>
                        </a:ln>
                        <a:solidFill>
                          <a:schemeClr val="tx1"/>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3"/>
                  </a:ext>
                </a:extLst>
              </a:tr>
              <a:tr h="30735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Sikkim</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8,318</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3,031</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36</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4"/>
                  </a:ext>
                </a:extLst>
              </a:tr>
              <a:tr h="3408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Arunachal Pradesh</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a:ln>
                            <a:noFill/>
                          </a:ln>
                          <a:solidFill>
                            <a:schemeClr val="tx1"/>
                          </a:solidFill>
                          <a:effectLst/>
                          <a:latin typeface="Work Sans" pitchFamily="2" charset="77"/>
                        </a:rPr>
                        <a:t>81,174</a:t>
                      </a:r>
                      <a:endParaRPr kumimoji="0" lang="en-US" sz="1600" b="0" i="0" u="none" strike="noStrike" cap="none" normalizeH="0" baseline="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6,162</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Work Sans" pitchFamily="2" charset="77"/>
                        </a:rPr>
                        <a:t>8</a:t>
                      </a:r>
                      <a:endParaRPr kumimoji="0" lang="en-US" sz="1600" b="0" i="0" u="none" strike="noStrike" cap="none" normalizeH="0" baseline="0" dirty="0">
                        <a:ln>
                          <a:noFill/>
                        </a:ln>
                        <a:solidFill>
                          <a:schemeClr val="tx1"/>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5"/>
                  </a:ext>
                </a:extLst>
              </a:tr>
              <a:tr h="30735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rgbClr val="C00000"/>
                          </a:solidFill>
                          <a:effectLst/>
                          <a:latin typeface="Work Sans" pitchFamily="2" charset="77"/>
                        </a:rPr>
                        <a:t>Total</a:t>
                      </a:r>
                      <a:endParaRPr kumimoji="0" lang="en-US" sz="1600" b="0" i="0" u="none" strike="noStrike" cap="none" normalizeH="0" baseline="0" dirty="0">
                        <a:ln>
                          <a:noFill/>
                        </a:ln>
                        <a:solidFill>
                          <a:srgbClr val="C00000"/>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rgbClr val="C00000"/>
                          </a:solidFill>
                          <a:effectLst/>
                          <a:latin typeface="Work Sans" pitchFamily="2" charset="77"/>
                        </a:rPr>
                        <a:t>3,32,846</a:t>
                      </a:r>
                      <a:endParaRPr kumimoji="0" lang="en-US" sz="1600" b="0" i="0" u="none" strike="noStrike" cap="none" normalizeH="0" baseline="0" dirty="0">
                        <a:ln>
                          <a:noFill/>
                        </a:ln>
                        <a:solidFill>
                          <a:srgbClr val="C00000"/>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rgbClr val="C00000"/>
                          </a:solidFill>
                          <a:effectLst/>
                          <a:latin typeface="Work Sans" pitchFamily="2" charset="77"/>
                        </a:rPr>
                        <a:t>1,28,757</a:t>
                      </a:r>
                      <a:endParaRPr kumimoji="0" lang="en-US" sz="1600" b="0" i="0" u="none" strike="noStrike" cap="none" normalizeH="0" baseline="0" dirty="0">
                        <a:ln>
                          <a:noFill/>
                        </a:ln>
                        <a:solidFill>
                          <a:srgbClr val="C00000"/>
                        </a:solidFill>
                        <a:effectLst/>
                        <a:latin typeface="Work Sans" pitchFamily="2" charset="77"/>
                        <a:cs typeface="Arial" pitchFamily="34" charset="0"/>
                      </a:endParaRPr>
                    </a:p>
                  </a:txBody>
                  <a:tcP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rgbClr val="C00000"/>
                          </a:solidFill>
                          <a:effectLst/>
                          <a:latin typeface="Work Sans" pitchFamily="2" charset="77"/>
                        </a:rPr>
                        <a:t>39</a:t>
                      </a:r>
                      <a:endParaRPr kumimoji="0" lang="en-US" sz="1600" b="0" i="0" u="none" strike="noStrike" cap="none" normalizeH="0" baseline="0" dirty="0">
                        <a:ln>
                          <a:noFill/>
                        </a:ln>
                        <a:solidFill>
                          <a:srgbClr val="C00000"/>
                        </a:solidFill>
                        <a:effectLst/>
                        <a:latin typeface="Work Sans" pitchFamily="2" charset="77"/>
                        <a:cs typeface="Arial" pitchFamily="34" charset="0"/>
                      </a:endParaRPr>
                    </a:p>
                  </a:txBody>
                  <a:tcPr horzOverflow="overflow"/>
                </a:tc>
                <a:extLst>
                  <a:ext uri="{0D108BD9-81ED-4DB2-BD59-A6C34878D82A}">
                    <a16:rowId xmlns:a16="http://schemas.microsoft.com/office/drawing/2014/main" val="10006"/>
                  </a:ext>
                </a:extLst>
              </a:tr>
            </a:tbl>
          </a:graphicData>
        </a:graphic>
      </p:graphicFrame>
      <p:pic>
        <p:nvPicPr>
          <p:cNvPr id="5" name="Picture 2" descr="Snow leopard - Free animals icons">
            <a:extLst>
              <a:ext uri="{FF2B5EF4-FFF2-40B4-BE49-F238E27FC236}">
                <a16:creationId xmlns:a16="http://schemas.microsoft.com/office/drawing/2014/main" id="{A993ED12-9E9D-2CCA-B824-26146248F0C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4E3CE1-1349-4B69-E01B-3C538B56DEF5}"/>
              </a:ext>
            </a:extLst>
          </p:cNvPr>
          <p:cNvPicPr>
            <a:picLocks noChangeAspect="1"/>
          </p:cNvPicPr>
          <p:nvPr/>
        </p:nvPicPr>
        <p:blipFill rotWithShape="1">
          <a:blip r:embed="rId4"/>
          <a:srcRect l="1935" t="49484" r="3097" b="1803"/>
          <a:stretch/>
        </p:blipFill>
        <p:spPr>
          <a:xfrm>
            <a:off x="1785257" y="842898"/>
            <a:ext cx="8011886" cy="29609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5012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49">
            <a:extLst>
              <a:ext uri="{FF2B5EF4-FFF2-40B4-BE49-F238E27FC236}">
                <a16:creationId xmlns:a16="http://schemas.microsoft.com/office/drawing/2014/main" id="{D8649663-5546-F63B-B820-5879205DDAA5}"/>
              </a:ext>
            </a:extLst>
          </p:cNvPr>
          <p:cNvSpPr>
            <a:spLocks noGrp="1"/>
          </p:cNvSpPr>
          <p:nvPr>
            <p:ph type="body" idx="1"/>
          </p:nvPr>
        </p:nvSpPr>
        <p:spPr/>
        <p:txBody>
          <a:bodyPr/>
          <a:lstStyle/>
          <a:p>
            <a:r>
              <a:rPr lang="en-US" dirty="0">
                <a:solidFill>
                  <a:schemeClr val="bg1">
                    <a:lumMod val="50000"/>
                  </a:schemeClr>
                </a:solidFill>
              </a:rPr>
              <a:t>Implementation status of the NSLEP (National Goals of GSLEP) – Project Snow Leopard</a:t>
            </a:r>
          </a:p>
        </p:txBody>
      </p:sp>
      <p:sp>
        <p:nvSpPr>
          <p:cNvPr id="53" name="Google Shape;298;p2">
            <a:extLst>
              <a:ext uri="{FF2B5EF4-FFF2-40B4-BE49-F238E27FC236}">
                <a16:creationId xmlns:a16="http://schemas.microsoft.com/office/drawing/2014/main" id="{37255733-537A-47CF-328E-C0BB8E56D812}"/>
              </a:ext>
            </a:extLst>
          </p:cNvPr>
          <p:cNvSpPr/>
          <p:nvPr/>
        </p:nvSpPr>
        <p:spPr>
          <a:xfrm>
            <a:off x="370253" y="957984"/>
            <a:ext cx="2144451" cy="50041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Work Sans"/>
                <a:ea typeface="Work Sans"/>
                <a:cs typeface="Work Sans"/>
                <a:sym typeface="Work Sans"/>
              </a:rPr>
              <a:t>Project Goal</a:t>
            </a:r>
            <a:endParaRPr sz="1800" b="1" i="0" u="none" strike="noStrike" cap="none" dirty="0">
              <a:solidFill>
                <a:schemeClr val="tx1"/>
              </a:solidFill>
              <a:latin typeface="Arial"/>
              <a:ea typeface="Arial"/>
              <a:cs typeface="Arial"/>
              <a:sym typeface="Arial"/>
            </a:endParaRPr>
          </a:p>
        </p:txBody>
      </p:sp>
      <p:sp>
        <p:nvSpPr>
          <p:cNvPr id="55" name="TextBox 54">
            <a:extLst>
              <a:ext uri="{FF2B5EF4-FFF2-40B4-BE49-F238E27FC236}">
                <a16:creationId xmlns:a16="http://schemas.microsoft.com/office/drawing/2014/main" id="{24BE1A98-BA44-4E45-3938-7305E09AA4E1}"/>
              </a:ext>
            </a:extLst>
          </p:cNvPr>
          <p:cNvSpPr txBox="1"/>
          <p:nvPr/>
        </p:nvSpPr>
        <p:spPr>
          <a:xfrm>
            <a:off x="2550522" y="957984"/>
            <a:ext cx="9271223" cy="50041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SzPts val="1400"/>
              <a:buNone/>
              <a:defRPr sz="1800" b="1">
                <a:solidFill>
                  <a:schemeClr val="tx1"/>
                </a:solidFill>
                <a:latin typeface="Work Sans"/>
                <a:ea typeface="Work Sans"/>
                <a:cs typeface="Work Sans"/>
              </a:defRPr>
            </a:lvl1pPr>
          </a:lstStyle>
          <a:p>
            <a:pPr algn="just"/>
            <a:r>
              <a:rPr lang="en-US" altLang="en-US" sz="1600" dirty="0"/>
              <a:t>To safeguard India’s unique natural heritage of high altitude wildlife populations and their habitats by promoting conservation through participatory policies and actions</a:t>
            </a:r>
            <a:endParaRPr lang="en-US" sz="1600" dirty="0"/>
          </a:p>
        </p:txBody>
      </p:sp>
      <p:sp>
        <p:nvSpPr>
          <p:cNvPr id="81" name="Google Shape;319;p2">
            <a:extLst>
              <a:ext uri="{FF2B5EF4-FFF2-40B4-BE49-F238E27FC236}">
                <a16:creationId xmlns:a16="http://schemas.microsoft.com/office/drawing/2014/main" id="{A0653963-3497-A0DB-E2A2-BE250449CFD5}"/>
              </a:ext>
            </a:extLst>
          </p:cNvPr>
          <p:cNvSpPr/>
          <p:nvPr/>
        </p:nvSpPr>
        <p:spPr>
          <a:xfrm>
            <a:off x="491628" y="2576756"/>
            <a:ext cx="11700372" cy="3837109"/>
          </a:xfrm>
          <a:prstGeom prst="roundRect">
            <a:avLst>
              <a:gd name="adj" fmla="val 16667"/>
            </a:avLst>
          </a:prstGeom>
          <a:noFill/>
          <a:ln>
            <a:noFill/>
          </a:ln>
        </p:spPr>
        <p:txBody>
          <a:bodyPr spcFirstLastPara="1" wrap="square" lIns="91425" tIns="45700" rIns="91425" bIns="45700" anchor="ctr" anchorCtr="0">
            <a:noAutofit/>
          </a:bodyPr>
          <a:lstStyle/>
          <a:p>
            <a:pPr marL="285750" indent="-285750" algn="just">
              <a:buSzPts val="1200"/>
              <a:buFont typeface="Arial" panose="020B0604020202020204" pitchFamily="34" charset="0"/>
              <a:buChar char="•"/>
            </a:pPr>
            <a:r>
              <a:rPr lang="en-US" sz="1800" dirty="0">
                <a:solidFill>
                  <a:schemeClr val="tx1"/>
                </a:solidFill>
                <a:latin typeface="Work Sans" pitchFamily="2" charset="77"/>
              </a:rPr>
              <a:t>Year of launch: </a:t>
            </a:r>
            <a:r>
              <a:rPr lang="en-US" sz="1800" b="1" dirty="0">
                <a:solidFill>
                  <a:schemeClr val="tx1"/>
                </a:solidFill>
                <a:latin typeface="Work Sans" pitchFamily="2" charset="77"/>
                <a:ea typeface="Poppins Medium"/>
                <a:cs typeface="Poppins Medium"/>
                <a:sym typeface="Poppins Medium"/>
              </a:rPr>
              <a:t>2009</a:t>
            </a:r>
          </a:p>
          <a:p>
            <a:pPr marL="285750" indent="-285750" algn="just">
              <a:buSzPts val="1200"/>
              <a:buFont typeface="Arial" panose="020B0604020202020204" pitchFamily="34" charset="0"/>
              <a:buChar char="•"/>
            </a:pPr>
            <a:endParaRPr lang="en-US" sz="1800" dirty="0">
              <a:solidFill>
                <a:schemeClr val="tx1"/>
              </a:solidFill>
              <a:latin typeface="Work Sans" pitchFamily="2" charset="77"/>
              <a:ea typeface="Poppins Medium"/>
              <a:cs typeface="Poppins Medium"/>
              <a:sym typeface="Poppins Medium"/>
            </a:endParaRPr>
          </a:p>
          <a:p>
            <a:pPr marL="285750" indent="-285750" algn="just">
              <a:buSzPts val="1200"/>
              <a:buFont typeface="Arial" panose="020B0604020202020204" pitchFamily="34" charset="0"/>
              <a:buChar char="•"/>
            </a:pPr>
            <a:r>
              <a:rPr lang="en-US" sz="1800" dirty="0">
                <a:solidFill>
                  <a:schemeClr val="tx1"/>
                </a:solidFill>
                <a:latin typeface="Work Sans" pitchFamily="2" charset="77"/>
              </a:rPr>
              <a:t>Promotion of </a:t>
            </a:r>
            <a:r>
              <a:rPr lang="en-US" sz="1800" b="1" dirty="0">
                <a:solidFill>
                  <a:schemeClr val="tx1"/>
                </a:solidFill>
                <a:latin typeface="Work Sans" pitchFamily="2" charset="77"/>
                <a:cs typeface="Poppins Medium"/>
                <a:sym typeface="Poppins Medium"/>
              </a:rPr>
              <a:t>i</a:t>
            </a:r>
            <a:r>
              <a:rPr lang="en-US" sz="1800" b="1" dirty="0">
                <a:solidFill>
                  <a:schemeClr val="tx1"/>
                </a:solidFill>
                <a:latin typeface="Work Sans" pitchFamily="2" charset="77"/>
                <a:ea typeface="Poppins Medium"/>
                <a:cs typeface="Poppins Medium"/>
                <a:sym typeface="Poppins Medium"/>
              </a:rPr>
              <a:t>nclusion and participatory Approach</a:t>
            </a:r>
          </a:p>
          <a:p>
            <a:pPr marL="285750" indent="-285750" algn="just">
              <a:buSzPts val="1200"/>
              <a:buFont typeface="Arial" panose="020B0604020202020204" pitchFamily="34" charset="0"/>
              <a:buChar char="•"/>
            </a:pPr>
            <a:endParaRPr lang="en-US" sz="1800" b="1" dirty="0">
              <a:solidFill>
                <a:schemeClr val="tx1"/>
              </a:solidFill>
              <a:latin typeface="Work Sans" pitchFamily="2" charset="77"/>
            </a:endParaRPr>
          </a:p>
          <a:p>
            <a:pPr marL="285750" indent="-285750" algn="just">
              <a:buSzPts val="1200"/>
              <a:buFont typeface="Arial" panose="020B0604020202020204" pitchFamily="34" charset="0"/>
              <a:buChar char="•"/>
            </a:pPr>
            <a:r>
              <a:rPr lang="en-US" sz="1800" dirty="0">
                <a:solidFill>
                  <a:schemeClr val="tx1"/>
                </a:solidFill>
                <a:latin typeface="Work Sans" pitchFamily="2" charset="77"/>
              </a:rPr>
              <a:t>Inclusion of </a:t>
            </a:r>
            <a:r>
              <a:rPr lang="en-US" sz="1800" b="1" dirty="0">
                <a:solidFill>
                  <a:schemeClr val="tx1"/>
                </a:solidFill>
                <a:latin typeface="Work Sans" pitchFamily="2" charset="77"/>
                <a:cs typeface="Poppins Medium"/>
              </a:rPr>
              <a:t>communities, conservationists, conservation scientists, CSOs</a:t>
            </a:r>
          </a:p>
          <a:p>
            <a:pPr marL="285750" indent="-285750" algn="just">
              <a:buSzPts val="1200"/>
              <a:buFont typeface="Arial" panose="020B0604020202020204" pitchFamily="34" charset="0"/>
              <a:buChar char="•"/>
            </a:pPr>
            <a:endParaRPr lang="en-US" sz="1800" i="0" u="none" strike="noStrike" cap="none" dirty="0">
              <a:solidFill>
                <a:schemeClr val="tx1"/>
              </a:solidFill>
              <a:latin typeface="Work Sans" pitchFamily="2" charset="77"/>
              <a:sym typeface="Arial"/>
            </a:endParaRPr>
          </a:p>
          <a:p>
            <a:pPr marL="285750" indent="-285750" algn="just">
              <a:buSzPts val="1200"/>
              <a:buFont typeface="Arial" panose="020B0604020202020204" pitchFamily="34" charset="0"/>
              <a:buChar char="•"/>
            </a:pPr>
            <a:r>
              <a:rPr lang="en-US" sz="1800" b="1" dirty="0">
                <a:solidFill>
                  <a:schemeClr val="tx1"/>
                </a:solidFill>
                <a:latin typeface="Work Sans" pitchFamily="2" charset="77"/>
              </a:rPr>
              <a:t>Support to wildlife managers</a:t>
            </a:r>
            <a:r>
              <a:rPr lang="en-US" sz="1800" dirty="0">
                <a:solidFill>
                  <a:schemeClr val="tx1"/>
                </a:solidFill>
                <a:latin typeface="Work Sans" pitchFamily="2" charset="77"/>
              </a:rPr>
              <a:t>, </a:t>
            </a:r>
            <a:r>
              <a:rPr lang="en-US" sz="1800" dirty="0">
                <a:solidFill>
                  <a:schemeClr val="tx1"/>
                </a:solidFill>
                <a:latin typeface="Work Sans" pitchFamily="2" charset="77"/>
                <a:cs typeface="Poppins Medium"/>
                <a:sym typeface="Poppins Medium"/>
              </a:rPr>
              <a:t>p</a:t>
            </a:r>
            <a:r>
              <a:rPr lang="en-US" sz="1800" dirty="0">
                <a:solidFill>
                  <a:schemeClr val="tx1"/>
                </a:solidFill>
                <a:latin typeface="Work Sans" pitchFamily="2" charset="77"/>
                <a:ea typeface="Poppins Medium"/>
                <a:cs typeface="Poppins Medium"/>
                <a:sym typeface="Poppins Medium"/>
              </a:rPr>
              <a:t>articularly for landscape level planning and management</a:t>
            </a:r>
          </a:p>
          <a:p>
            <a:pPr marL="285750" indent="-285750" algn="just">
              <a:buSzPts val="1200"/>
              <a:buFont typeface="Arial" panose="020B0604020202020204" pitchFamily="34" charset="0"/>
              <a:buChar char="•"/>
            </a:pPr>
            <a:endParaRPr lang="en-US" sz="1800" dirty="0">
              <a:solidFill>
                <a:schemeClr val="tx1"/>
              </a:solidFill>
              <a:latin typeface="Work Sans" pitchFamily="2" charset="77"/>
              <a:ea typeface="Poppins Medium"/>
              <a:cs typeface="Poppins Medium"/>
              <a:sym typeface="Poppins Medium"/>
            </a:endParaRPr>
          </a:p>
          <a:p>
            <a:pPr marL="285750" indent="-285750" algn="just">
              <a:buSzPts val="1200"/>
              <a:buFont typeface="Arial" panose="020B0604020202020204" pitchFamily="34" charset="0"/>
              <a:buChar char="•"/>
            </a:pPr>
            <a:r>
              <a:rPr lang="en-US" sz="1800" dirty="0">
                <a:solidFill>
                  <a:schemeClr val="tx1"/>
                </a:solidFill>
                <a:latin typeface="Work Sans" pitchFamily="2" charset="77"/>
              </a:rPr>
              <a:t>Strong network </a:t>
            </a:r>
            <a:r>
              <a:rPr lang="en-US" sz="1800" dirty="0">
                <a:solidFill>
                  <a:schemeClr val="tx1"/>
                </a:solidFill>
                <a:latin typeface="Work Sans" pitchFamily="2" charset="77"/>
                <a:cs typeface="Poppins Medium"/>
                <a:sym typeface="Poppins Medium"/>
              </a:rPr>
              <a:t>f</a:t>
            </a:r>
            <a:r>
              <a:rPr lang="en-US" sz="1800" dirty="0">
                <a:solidFill>
                  <a:schemeClr val="tx1"/>
                </a:solidFill>
                <a:latin typeface="Work Sans" pitchFamily="2" charset="77"/>
                <a:ea typeface="Poppins Medium"/>
                <a:cs typeface="Poppins Medium"/>
                <a:sym typeface="Poppins Medium"/>
              </a:rPr>
              <a:t>or </a:t>
            </a:r>
            <a:r>
              <a:rPr lang="en-US" sz="1800" b="1" dirty="0">
                <a:solidFill>
                  <a:schemeClr val="tx1"/>
                </a:solidFill>
                <a:latin typeface="Work Sans" pitchFamily="2" charset="77"/>
                <a:ea typeface="Poppins Medium"/>
                <a:cs typeface="Poppins Medium"/>
                <a:sym typeface="Poppins Medium"/>
              </a:rPr>
              <a:t>protection from poaching and illegal trade</a:t>
            </a:r>
          </a:p>
          <a:p>
            <a:pPr algn="just">
              <a:buSzPts val="1200"/>
            </a:pPr>
            <a:endParaRPr lang="en-US" sz="1800" dirty="0">
              <a:solidFill>
                <a:schemeClr val="tx1"/>
              </a:solidFill>
              <a:latin typeface="Work Sans" pitchFamily="2" charset="77"/>
              <a:ea typeface="Poppins Medium"/>
              <a:cs typeface="Poppins Medium"/>
              <a:sym typeface="Poppins Medium"/>
            </a:endParaRPr>
          </a:p>
          <a:p>
            <a:pPr marL="285750" indent="-285750" algn="just">
              <a:buSzPts val="1200"/>
              <a:buFont typeface="Arial" panose="020B0604020202020204" pitchFamily="34" charset="0"/>
              <a:buChar char="•"/>
            </a:pPr>
            <a:r>
              <a:rPr lang="en-US" sz="1800" dirty="0">
                <a:solidFill>
                  <a:schemeClr val="tx1"/>
                </a:solidFill>
                <a:latin typeface="Work Sans" pitchFamily="2" charset="77"/>
              </a:rPr>
              <a:t>Steering Committee </a:t>
            </a:r>
            <a:r>
              <a:rPr lang="en-US" sz="1800" dirty="0">
                <a:solidFill>
                  <a:schemeClr val="tx1"/>
                </a:solidFill>
                <a:latin typeface="Work Sans" pitchFamily="2" charset="77"/>
                <a:cs typeface="Poppins Medium"/>
                <a:sym typeface="Poppins Medium"/>
              </a:rPr>
              <a:t>f</a:t>
            </a:r>
            <a:r>
              <a:rPr lang="en-US" sz="1800" dirty="0">
                <a:solidFill>
                  <a:schemeClr val="tx1"/>
                </a:solidFill>
                <a:latin typeface="Work Sans" pitchFamily="2" charset="77"/>
                <a:ea typeface="Poppins Medium"/>
                <a:cs typeface="Poppins Medium"/>
                <a:sym typeface="Poppins Medium"/>
              </a:rPr>
              <a:t>or </a:t>
            </a:r>
            <a:r>
              <a:rPr lang="en-US" sz="1800" b="1" dirty="0">
                <a:solidFill>
                  <a:schemeClr val="tx1"/>
                </a:solidFill>
                <a:latin typeface="Work Sans" pitchFamily="2" charset="77"/>
                <a:ea typeface="Poppins Medium"/>
                <a:cs typeface="Poppins Medium"/>
                <a:sym typeface="Poppins Medium"/>
              </a:rPr>
              <a:t>monitoring the implementation of PSL</a:t>
            </a:r>
          </a:p>
          <a:p>
            <a:pPr marL="285750" indent="-285750" algn="just">
              <a:buSzPts val="1200"/>
              <a:buFont typeface="Arial" panose="020B0604020202020204" pitchFamily="34" charset="0"/>
              <a:buChar char="•"/>
            </a:pPr>
            <a:endParaRPr lang="en-US" sz="1800" dirty="0">
              <a:solidFill>
                <a:schemeClr val="tx1"/>
              </a:solidFill>
              <a:latin typeface="Work Sans" pitchFamily="2" charset="77"/>
              <a:ea typeface="Poppins Medium"/>
              <a:cs typeface="Poppins Medium"/>
              <a:sym typeface="Poppins Medium"/>
            </a:endParaRPr>
          </a:p>
          <a:p>
            <a:pPr marL="285750" indent="-285750" algn="just">
              <a:buSzPts val="1200"/>
              <a:buFont typeface="Arial" panose="020B0604020202020204" pitchFamily="34" charset="0"/>
              <a:buChar char="•"/>
            </a:pPr>
            <a:r>
              <a:rPr lang="en-US" sz="1800" b="1" dirty="0">
                <a:solidFill>
                  <a:schemeClr val="tx1"/>
                </a:solidFill>
                <a:latin typeface="Work Sans" pitchFamily="2" charset="77"/>
              </a:rPr>
              <a:t>Use of Technology </a:t>
            </a:r>
            <a:r>
              <a:rPr lang="en-US" sz="1800" dirty="0">
                <a:solidFill>
                  <a:schemeClr val="tx1"/>
                </a:solidFill>
                <a:latin typeface="Work Sans" pitchFamily="2" charset="77"/>
                <a:cs typeface="Poppins Medium"/>
                <a:sym typeface="Poppins Medium"/>
              </a:rPr>
              <a:t>f</a:t>
            </a:r>
            <a:r>
              <a:rPr lang="en-US" sz="1800" dirty="0">
                <a:solidFill>
                  <a:schemeClr val="tx1"/>
                </a:solidFill>
                <a:latin typeface="Work Sans" pitchFamily="2" charset="77"/>
                <a:ea typeface="Poppins Medium"/>
                <a:cs typeface="Poppins Medium"/>
                <a:sym typeface="Poppins Medium"/>
              </a:rPr>
              <a:t>or Monitoring and Surveillance</a:t>
            </a:r>
          </a:p>
          <a:p>
            <a:pPr marL="285750" indent="-285750" algn="just">
              <a:buSzPts val="1200"/>
              <a:buFont typeface="Arial" panose="020B0604020202020204" pitchFamily="34" charset="0"/>
              <a:buChar char="•"/>
            </a:pPr>
            <a:endParaRPr lang="en-US" sz="1800" i="0" u="none" strike="noStrike" cap="none" dirty="0">
              <a:solidFill>
                <a:schemeClr val="tx1"/>
              </a:solidFill>
              <a:latin typeface="Work Sans" pitchFamily="2" charset="77"/>
              <a:sym typeface="Arial"/>
            </a:endParaRPr>
          </a:p>
        </p:txBody>
      </p:sp>
      <p:sp>
        <p:nvSpPr>
          <p:cNvPr id="107" name="Google Shape;298;p2">
            <a:extLst>
              <a:ext uri="{FF2B5EF4-FFF2-40B4-BE49-F238E27FC236}">
                <a16:creationId xmlns:a16="http://schemas.microsoft.com/office/drawing/2014/main" id="{CAA18E17-CDF7-0C6F-B71E-EAC979B6EA26}"/>
              </a:ext>
            </a:extLst>
          </p:cNvPr>
          <p:cNvSpPr/>
          <p:nvPr/>
        </p:nvSpPr>
        <p:spPr>
          <a:xfrm>
            <a:off x="4023360" y="1973955"/>
            <a:ext cx="3759200" cy="50041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2"/>
                </a:solidFill>
                <a:latin typeface="Work Sans"/>
                <a:ea typeface="Work Sans"/>
                <a:cs typeface="Work Sans"/>
                <a:sym typeface="Work Sans"/>
              </a:rPr>
              <a:t>Implementation</a:t>
            </a:r>
            <a:r>
              <a:rPr lang="en-US" sz="1800" b="1" i="0" u="none" strike="noStrike" cap="none" dirty="0">
                <a:solidFill>
                  <a:schemeClr val="tx1"/>
                </a:solidFill>
                <a:latin typeface="Work Sans"/>
                <a:ea typeface="Work Sans"/>
                <a:cs typeface="Work Sans"/>
                <a:sym typeface="Work Sans"/>
              </a:rPr>
              <a:t> </a:t>
            </a:r>
            <a:r>
              <a:rPr lang="en-US" sz="1800" b="1" i="0" u="none" strike="noStrike" cap="none" dirty="0">
                <a:solidFill>
                  <a:schemeClr val="tx2"/>
                </a:solidFill>
                <a:latin typeface="Work Sans"/>
                <a:ea typeface="Work Sans"/>
                <a:cs typeface="Work Sans"/>
                <a:sym typeface="Work Sans"/>
              </a:rPr>
              <a:t>Status</a:t>
            </a:r>
            <a:endParaRPr sz="1800" b="1" i="0" u="none" strike="noStrike" cap="none" dirty="0">
              <a:solidFill>
                <a:schemeClr val="tx2"/>
              </a:solidFill>
              <a:latin typeface="Arial"/>
              <a:ea typeface="Arial"/>
              <a:cs typeface="Arial"/>
              <a:sym typeface="Arial"/>
            </a:endParaRPr>
          </a:p>
        </p:txBody>
      </p:sp>
      <p:sp>
        <p:nvSpPr>
          <p:cNvPr id="112" name="Google Shape;297;p2">
            <a:extLst>
              <a:ext uri="{FF2B5EF4-FFF2-40B4-BE49-F238E27FC236}">
                <a16:creationId xmlns:a16="http://schemas.microsoft.com/office/drawing/2014/main" id="{A273FBA9-A6F2-BCD1-684A-92517FD47087}"/>
              </a:ext>
            </a:extLst>
          </p:cNvPr>
          <p:cNvSpPr/>
          <p:nvPr/>
        </p:nvSpPr>
        <p:spPr>
          <a:xfrm rot="5400000">
            <a:off x="3894909" y="-1512972"/>
            <a:ext cx="4402181" cy="11451492"/>
          </a:xfrm>
          <a:prstGeom prst="roundRect">
            <a:avLst>
              <a:gd name="adj" fmla="val 0"/>
            </a:avLst>
          </a:prstGeom>
          <a:noFill/>
          <a:ln w="12700" cap="flat" cmpd="sng">
            <a:solidFill>
              <a:schemeClr val="bg1">
                <a:lumMod val="50000"/>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115" name="Picture 2" descr="Snow leopard - Free animals icons">
            <a:extLst>
              <a:ext uri="{FF2B5EF4-FFF2-40B4-BE49-F238E27FC236}">
                <a16:creationId xmlns:a16="http://schemas.microsoft.com/office/drawing/2014/main" id="{3E4C8661-7339-521D-22DB-C048FD9DD139}"/>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73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E3C6B9-C9A3-C0AE-4EC0-6AA647C22551}"/>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Implementation status of the NSLEP (National Goals of GSLEP) – Project Snow Leopard</a:t>
            </a:r>
          </a:p>
        </p:txBody>
      </p:sp>
      <p:pic>
        <p:nvPicPr>
          <p:cNvPr id="4" name="Picture 2" descr="Snow leopard - Free animals icons">
            <a:extLst>
              <a:ext uri="{FF2B5EF4-FFF2-40B4-BE49-F238E27FC236}">
                <a16:creationId xmlns:a16="http://schemas.microsoft.com/office/drawing/2014/main" id="{1FF80C93-3E05-E4C9-800B-725665B412D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19;p2">
            <a:extLst>
              <a:ext uri="{FF2B5EF4-FFF2-40B4-BE49-F238E27FC236}">
                <a16:creationId xmlns:a16="http://schemas.microsoft.com/office/drawing/2014/main" id="{B1927193-4192-AD0A-0CAF-C216A63074A5}"/>
              </a:ext>
            </a:extLst>
          </p:cNvPr>
          <p:cNvSpPr/>
          <p:nvPr/>
        </p:nvSpPr>
        <p:spPr>
          <a:xfrm>
            <a:off x="4319566" y="1616939"/>
            <a:ext cx="7224733" cy="4167051"/>
          </a:xfrm>
          <a:prstGeom prst="roundRect">
            <a:avLst>
              <a:gd name="adj" fmla="val 16667"/>
            </a:avLst>
          </a:prstGeom>
          <a:noFill/>
          <a:ln>
            <a:noFill/>
          </a:ln>
        </p:spPr>
        <p:txBody>
          <a:bodyPr spcFirstLastPara="1" wrap="square" lIns="91425" tIns="45700" rIns="91425" bIns="45700" anchor="ctr" anchorCtr="0">
            <a:noAutofit/>
          </a:bodyPr>
          <a:lstStyle/>
          <a:p>
            <a:pPr marL="285750" indent="-285750" algn="just">
              <a:buSzPts val="1200"/>
              <a:buFont typeface="Arial" panose="020B0604020202020204" pitchFamily="34" charset="0"/>
              <a:buChar char="•"/>
            </a:pPr>
            <a:r>
              <a:rPr lang="en-US" sz="1800" b="1" dirty="0">
                <a:solidFill>
                  <a:schemeClr val="tx1"/>
                </a:solidFill>
                <a:latin typeface="Work Sans" pitchFamily="2" charset="77"/>
              </a:rPr>
              <a:t>Landscape-level approach to wildlife conservation </a:t>
            </a:r>
            <a:r>
              <a:rPr lang="en-US" sz="1800" dirty="0">
                <a:solidFill>
                  <a:schemeClr val="tx1"/>
                </a:solidFill>
                <a:latin typeface="Work Sans" pitchFamily="2" charset="77"/>
              </a:rPr>
              <a:t>– NWAP (2017-2031)</a:t>
            </a:r>
            <a:endParaRPr lang="en-US" sz="1800" dirty="0">
              <a:solidFill>
                <a:schemeClr val="tx1"/>
              </a:solidFill>
              <a:latin typeface="Work Sans" pitchFamily="2" charset="77"/>
              <a:ea typeface="Poppins Medium"/>
              <a:cs typeface="Poppins Medium"/>
              <a:sym typeface="Poppins Medium"/>
            </a:endParaRPr>
          </a:p>
          <a:p>
            <a:pPr marL="285750" indent="-285750" algn="just">
              <a:buSzPts val="1200"/>
              <a:buFont typeface="Arial" panose="020B0604020202020204" pitchFamily="34" charset="0"/>
              <a:buChar char="•"/>
            </a:pPr>
            <a:endParaRPr lang="en-US" sz="1800" dirty="0">
              <a:solidFill>
                <a:schemeClr val="tx1"/>
              </a:solidFill>
              <a:latin typeface="Work Sans" pitchFamily="2" charset="77"/>
              <a:ea typeface="Poppins Medium"/>
              <a:cs typeface="Poppins Medium"/>
              <a:sym typeface="Poppins Medium"/>
            </a:endParaRPr>
          </a:p>
          <a:p>
            <a:pPr marL="285750" indent="-285750" algn="just">
              <a:buSzPts val="1200"/>
              <a:buFont typeface="Arial" panose="020B0604020202020204" pitchFamily="34" charset="0"/>
              <a:buChar char="•"/>
            </a:pPr>
            <a:r>
              <a:rPr lang="en-US" sz="1800" b="1" dirty="0" err="1">
                <a:solidFill>
                  <a:schemeClr val="tx1"/>
                </a:solidFill>
                <a:latin typeface="Work Sans" pitchFamily="2" charset="77"/>
              </a:rPr>
              <a:t>Rationalising</a:t>
            </a:r>
            <a:r>
              <a:rPr lang="en-US" sz="1800" b="1" dirty="0">
                <a:solidFill>
                  <a:schemeClr val="tx1"/>
                </a:solidFill>
                <a:latin typeface="Work Sans" pitchFamily="2" charset="77"/>
              </a:rPr>
              <a:t> and improving protected area </a:t>
            </a:r>
            <a:r>
              <a:rPr lang="en-US" sz="1800" dirty="0">
                <a:solidFill>
                  <a:schemeClr val="tx1"/>
                </a:solidFill>
                <a:latin typeface="Work Sans" pitchFamily="2" charset="77"/>
              </a:rPr>
              <a:t>and their management – Protected areas and Eco-sensitive Zones</a:t>
            </a:r>
          </a:p>
          <a:p>
            <a:pPr algn="just">
              <a:buSzPts val="1200"/>
            </a:pPr>
            <a:endParaRPr lang="en-US" sz="1800" dirty="0">
              <a:solidFill>
                <a:schemeClr val="tx1"/>
              </a:solidFill>
              <a:latin typeface="Work Sans" pitchFamily="2" charset="77"/>
            </a:endParaRPr>
          </a:p>
          <a:p>
            <a:pPr marL="285750" indent="-285750" algn="just">
              <a:buSzPts val="1200"/>
              <a:buFont typeface="Arial" panose="020B0604020202020204" pitchFamily="34" charset="0"/>
              <a:buChar char="•"/>
            </a:pPr>
            <a:r>
              <a:rPr lang="en-US" sz="1800" b="1" dirty="0">
                <a:solidFill>
                  <a:schemeClr val="tx1"/>
                </a:solidFill>
                <a:latin typeface="Work Sans" pitchFamily="2" charset="77"/>
              </a:rPr>
              <a:t>Species Recovery Program </a:t>
            </a:r>
            <a:r>
              <a:rPr lang="en-US" sz="1800" dirty="0">
                <a:solidFill>
                  <a:schemeClr val="tx1"/>
                </a:solidFill>
                <a:latin typeface="Work Sans" pitchFamily="2" charset="77"/>
              </a:rPr>
              <a:t>supporting focused conservation </a:t>
            </a:r>
            <a:r>
              <a:rPr lang="en-US" sz="1800" dirty="0">
                <a:solidFill>
                  <a:schemeClr val="tx1"/>
                </a:solidFill>
                <a:latin typeface="Work Sans" pitchFamily="2" charset="77"/>
                <a:cs typeface="Poppins Medium"/>
              </a:rPr>
              <a:t>for snow leopard and its prey </a:t>
            </a:r>
          </a:p>
          <a:p>
            <a:pPr marL="285750" indent="-285750" algn="just">
              <a:buSzPts val="1200"/>
              <a:buFont typeface="Arial" panose="020B0604020202020204" pitchFamily="34" charset="0"/>
              <a:buChar char="•"/>
            </a:pPr>
            <a:endParaRPr lang="en-US" sz="1800" dirty="0">
              <a:solidFill>
                <a:schemeClr val="tx1"/>
              </a:solidFill>
              <a:latin typeface="Work Sans" pitchFamily="2" charset="77"/>
              <a:cs typeface="Poppins Medium"/>
            </a:endParaRPr>
          </a:p>
          <a:p>
            <a:pPr marL="285750" indent="-285750" algn="just">
              <a:buSzPts val="1200"/>
              <a:buFont typeface="Arial" panose="020B0604020202020204" pitchFamily="34" charset="0"/>
              <a:buChar char="•"/>
            </a:pPr>
            <a:r>
              <a:rPr lang="en-US" sz="1800" dirty="0">
                <a:solidFill>
                  <a:schemeClr val="tx1"/>
                </a:solidFill>
                <a:latin typeface="Work Sans" pitchFamily="2" charset="77"/>
              </a:rPr>
              <a:t>Promotion of  </a:t>
            </a:r>
            <a:r>
              <a:rPr lang="en-US" sz="1800" b="1" dirty="0">
                <a:solidFill>
                  <a:schemeClr val="tx1"/>
                </a:solidFill>
                <a:latin typeface="Work Sans" pitchFamily="2" charset="77"/>
              </a:rPr>
              <a:t>stronger measures for wildlife protection and law enforcement </a:t>
            </a:r>
            <a:r>
              <a:rPr lang="en-US" sz="1800" dirty="0">
                <a:solidFill>
                  <a:schemeClr val="tx1"/>
                </a:solidFill>
                <a:latin typeface="Work Sans" pitchFamily="2" charset="77"/>
              </a:rPr>
              <a:t>through Wild Life Crime Control Bureau</a:t>
            </a:r>
          </a:p>
          <a:p>
            <a:pPr marL="285750" indent="-285750" algn="just">
              <a:buSzPts val="1200"/>
              <a:buFont typeface="Arial" panose="020B0604020202020204" pitchFamily="34" charset="0"/>
              <a:buChar char="•"/>
            </a:pPr>
            <a:endParaRPr lang="en-US" sz="1800" dirty="0">
              <a:solidFill>
                <a:schemeClr val="tx1"/>
              </a:solidFill>
              <a:latin typeface="Work Sans" pitchFamily="2" charset="77"/>
            </a:endParaRPr>
          </a:p>
          <a:p>
            <a:pPr marL="285750" indent="-285750" algn="just">
              <a:buSzPts val="1200"/>
              <a:buFont typeface="Arial" panose="020B0604020202020204" pitchFamily="34" charset="0"/>
              <a:buChar char="•"/>
            </a:pPr>
            <a:r>
              <a:rPr lang="en-US" sz="1800" b="1" dirty="0">
                <a:solidFill>
                  <a:schemeClr val="tx1"/>
                </a:solidFill>
                <a:latin typeface="Work Sans" pitchFamily="2" charset="77"/>
              </a:rPr>
              <a:t>Capacity building programs </a:t>
            </a:r>
            <a:r>
              <a:rPr lang="en-US" sz="1800" dirty="0">
                <a:solidFill>
                  <a:schemeClr val="tx1"/>
                </a:solidFill>
                <a:latin typeface="Work Sans" pitchFamily="2" charset="77"/>
              </a:rPr>
              <a:t>for better understanding and management of human-wildlife conflicts</a:t>
            </a:r>
            <a:endParaRPr lang="en-US" sz="1800" i="0" u="none" strike="noStrike" cap="none" dirty="0">
              <a:solidFill>
                <a:schemeClr val="tx1"/>
              </a:solidFill>
              <a:latin typeface="Work Sans" pitchFamily="2" charset="77"/>
              <a:sym typeface="Arial"/>
            </a:endParaRPr>
          </a:p>
        </p:txBody>
      </p:sp>
      <p:sp>
        <p:nvSpPr>
          <p:cNvPr id="7" name="Google Shape;297;p2">
            <a:extLst>
              <a:ext uri="{FF2B5EF4-FFF2-40B4-BE49-F238E27FC236}">
                <a16:creationId xmlns:a16="http://schemas.microsoft.com/office/drawing/2014/main" id="{914EC8C3-1598-45B7-4969-92E3F06E237F}"/>
              </a:ext>
            </a:extLst>
          </p:cNvPr>
          <p:cNvSpPr/>
          <p:nvPr/>
        </p:nvSpPr>
        <p:spPr>
          <a:xfrm rot="5400000">
            <a:off x="5472327" y="-224064"/>
            <a:ext cx="5404987" cy="7710508"/>
          </a:xfrm>
          <a:prstGeom prst="roundRect">
            <a:avLst>
              <a:gd name="adj" fmla="val 0"/>
            </a:avLst>
          </a:prstGeom>
          <a:noFill/>
          <a:ln w="12700" cap="flat" cmpd="sng">
            <a:solidFill>
              <a:schemeClr val="bg1">
                <a:lumMod val="50000"/>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3074" name="Picture 2" descr="10 Top Places for Snow Leopard Sighting in India | Tour My India">
            <a:extLst>
              <a:ext uri="{FF2B5EF4-FFF2-40B4-BE49-F238E27FC236}">
                <a16:creationId xmlns:a16="http://schemas.microsoft.com/office/drawing/2014/main" id="{65BC152A-8AAB-DD21-6902-63A4128D4C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6" r="33457"/>
          <a:stretch/>
        </p:blipFill>
        <p:spPr bwMode="auto">
          <a:xfrm>
            <a:off x="342901" y="928696"/>
            <a:ext cx="3682057" cy="540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9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descr="Snow leopard - Free animals icons">
            <a:extLst>
              <a:ext uri="{FF2B5EF4-FFF2-40B4-BE49-F238E27FC236}">
                <a16:creationId xmlns:a16="http://schemas.microsoft.com/office/drawing/2014/main" id="{F3EF46C8-D456-F250-993D-975D534BF76D}"/>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
        <p:nvSpPr>
          <p:cNvPr id="52" name="Text Placeholder 51">
            <a:extLst>
              <a:ext uri="{FF2B5EF4-FFF2-40B4-BE49-F238E27FC236}">
                <a16:creationId xmlns:a16="http://schemas.microsoft.com/office/drawing/2014/main" id="{36AFD273-27CF-4900-A78C-4603BA69090E}"/>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Resource mobilization for NSLEP (National Goals of GSLEP)</a:t>
            </a:r>
          </a:p>
        </p:txBody>
      </p:sp>
      <p:sp>
        <p:nvSpPr>
          <p:cNvPr id="53" name="Google Shape;104;p3">
            <a:extLst>
              <a:ext uri="{FF2B5EF4-FFF2-40B4-BE49-F238E27FC236}">
                <a16:creationId xmlns:a16="http://schemas.microsoft.com/office/drawing/2014/main" id="{16CCA5FB-3C6B-7102-7ABD-F041DDF44892}"/>
              </a:ext>
            </a:extLst>
          </p:cNvPr>
          <p:cNvSpPr txBox="1">
            <a:spLocks/>
          </p:cNvSpPr>
          <p:nvPr/>
        </p:nvSpPr>
        <p:spPr>
          <a:xfrm>
            <a:off x="299010" y="2995411"/>
            <a:ext cx="11412600" cy="13330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2000" b="0" i="0" u="none" strike="noStrike" cap="none">
                <a:solidFill>
                  <a:srgbClr val="037267"/>
                </a:solidFill>
                <a:latin typeface="Poppins Medium"/>
                <a:ea typeface="Poppins Medium"/>
                <a:cs typeface="Poppins Medium"/>
                <a:sym typeface="Poppins Medium"/>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pPr marL="0" indent="0">
              <a:lnSpc>
                <a:spcPct val="90000"/>
              </a:lnSpc>
              <a:spcBef>
                <a:spcPts val="1000"/>
              </a:spcBef>
              <a:buClr>
                <a:schemeClr val="dk1"/>
              </a:buClr>
              <a:buSzPts val="2800"/>
            </a:pPr>
            <a:endParaRPr lang="en-US" sz="1800" b="1" dirty="0" smtClean="0">
              <a:solidFill>
                <a:schemeClr val="tx2"/>
              </a:solidFill>
              <a:latin typeface="Work Sans" pitchFamily="2" charset="77"/>
              <a:cs typeface="Arial"/>
              <a:sym typeface="Arial"/>
            </a:endParaRPr>
          </a:p>
          <a:p>
            <a:pPr marL="0" indent="0">
              <a:lnSpc>
                <a:spcPct val="90000"/>
              </a:lnSpc>
              <a:spcBef>
                <a:spcPts val="1000"/>
              </a:spcBef>
              <a:buClr>
                <a:schemeClr val="dk1"/>
              </a:buClr>
              <a:buSzPts val="2800"/>
            </a:pPr>
            <a:endParaRPr lang="en-US" sz="1800" b="1" dirty="0">
              <a:solidFill>
                <a:schemeClr val="tx2"/>
              </a:solidFill>
              <a:latin typeface="Work Sans" pitchFamily="2" charset="77"/>
              <a:cs typeface="Arial"/>
              <a:sym typeface="Arial"/>
            </a:endParaRPr>
          </a:p>
          <a:p>
            <a:pPr algn="just">
              <a:buSzPts val="1200"/>
            </a:pPr>
            <a:r>
              <a:rPr lang="en-US" sz="1800" b="1" dirty="0" smtClean="0">
                <a:solidFill>
                  <a:schemeClr val="tx2"/>
                </a:solidFill>
                <a:latin typeface="Work Sans" pitchFamily="2" charset="77"/>
                <a:cs typeface="Arial"/>
                <a:sym typeface="Arial"/>
              </a:rPr>
              <a:t>Financial </a:t>
            </a:r>
            <a:r>
              <a:rPr lang="en-US" sz="1800" b="1" dirty="0">
                <a:solidFill>
                  <a:schemeClr val="tx2"/>
                </a:solidFill>
                <a:latin typeface="Work Sans" pitchFamily="2" charset="77"/>
                <a:cs typeface="Arial"/>
                <a:sym typeface="Arial"/>
              </a:rPr>
              <a:t>gaps and needs</a:t>
            </a:r>
            <a:r>
              <a:rPr lang="en-US" sz="1800" b="1" dirty="0" smtClean="0">
                <a:solidFill>
                  <a:schemeClr val="tx2"/>
                </a:solidFill>
                <a:latin typeface="Work Sans" pitchFamily="2" charset="77"/>
                <a:cs typeface="Arial"/>
                <a:sym typeface="Arial"/>
              </a:rPr>
              <a:t>: </a:t>
            </a:r>
            <a:r>
              <a:rPr lang="en-US" sz="1700" dirty="0">
                <a:solidFill>
                  <a:schemeClr val="tx1"/>
                </a:solidFill>
                <a:latin typeface="Work Sans" pitchFamily="2" charset="77"/>
                <a:cs typeface="Arial"/>
                <a:sym typeface="Arial"/>
              </a:rPr>
              <a:t>Based on the Annual Plan of Operations submitted by the Field Units</a:t>
            </a:r>
          </a:p>
          <a:p>
            <a:pPr marL="228600" indent="0">
              <a:lnSpc>
                <a:spcPct val="90000"/>
              </a:lnSpc>
              <a:spcBef>
                <a:spcPts val="1000"/>
              </a:spcBef>
            </a:pPr>
            <a:endParaRPr lang="en-US" dirty="0"/>
          </a:p>
        </p:txBody>
      </p:sp>
      <p:sp>
        <p:nvSpPr>
          <p:cNvPr id="55" name="TextBox 54">
            <a:extLst>
              <a:ext uri="{FF2B5EF4-FFF2-40B4-BE49-F238E27FC236}">
                <a16:creationId xmlns:a16="http://schemas.microsoft.com/office/drawing/2014/main" id="{6646F5A0-77D6-DD94-582C-BC6D2C7BC2BA}"/>
              </a:ext>
            </a:extLst>
          </p:cNvPr>
          <p:cNvSpPr txBox="1"/>
          <p:nvPr/>
        </p:nvSpPr>
        <p:spPr>
          <a:xfrm>
            <a:off x="540616" y="1075670"/>
            <a:ext cx="10929389" cy="2696123"/>
          </a:xfrm>
          <a:prstGeom prst="rect">
            <a:avLst/>
          </a:prstGeom>
          <a:noFill/>
        </p:spPr>
        <p:txBody>
          <a:bodyPr wrap="square">
            <a:spAutoFit/>
          </a:bodyPr>
          <a:lstStyle/>
          <a:p>
            <a:pPr algn="just">
              <a:buSzPts val="1200"/>
            </a:pPr>
            <a:r>
              <a:rPr lang="en-US" sz="1800" b="1" dirty="0">
                <a:solidFill>
                  <a:schemeClr val="tx2"/>
                </a:solidFill>
                <a:latin typeface="Work Sans" pitchFamily="2" charset="77"/>
              </a:rPr>
              <a:t>Funds secured from</a:t>
            </a:r>
            <a:r>
              <a:rPr lang="en-US" sz="1800" b="1" dirty="0">
                <a:solidFill>
                  <a:schemeClr val="tx1"/>
                </a:solidFill>
                <a:latin typeface="Work Sans" pitchFamily="2" charset="77"/>
              </a:rPr>
              <a:t>:</a:t>
            </a:r>
          </a:p>
          <a:p>
            <a:pPr algn="just">
              <a:buSzPts val="1200"/>
            </a:pPr>
            <a:endParaRPr lang="en-US" sz="1800" b="1" dirty="0">
              <a:solidFill>
                <a:schemeClr val="tx1"/>
              </a:solidFill>
              <a:latin typeface="Work Sans" pitchFamily="2" charset="77"/>
              <a:ea typeface="Poppins Medium"/>
              <a:cs typeface="Poppins Medium"/>
              <a:sym typeface="Poppins Medium"/>
            </a:endParaRPr>
          </a:p>
          <a:p>
            <a:pPr marL="685800" lvl="1" indent="-292100">
              <a:lnSpc>
                <a:spcPct val="90000"/>
              </a:lnSpc>
              <a:buClr>
                <a:schemeClr val="dk1"/>
              </a:buClr>
              <a:buSzPts val="2800"/>
              <a:buFont typeface="Arial"/>
              <a:buChar char="•"/>
            </a:pPr>
            <a:r>
              <a:rPr lang="en-US" sz="1800" dirty="0">
                <a:latin typeface="Work Sans" pitchFamily="2" charset="77"/>
              </a:rPr>
              <a:t>internal – </a:t>
            </a:r>
            <a:endParaRPr lang="en-US" sz="1800" dirty="0" smtClean="0">
              <a:latin typeface="Work Sans" pitchFamily="2" charset="77"/>
            </a:endParaRPr>
          </a:p>
          <a:p>
            <a:pPr marL="685800" lvl="4" indent="-292100">
              <a:lnSpc>
                <a:spcPct val="90000"/>
              </a:lnSpc>
              <a:buClr>
                <a:schemeClr val="dk1"/>
              </a:buClr>
              <a:buSzPts val="2800"/>
              <a:buFont typeface="Arial"/>
              <a:buChar char="•"/>
            </a:pPr>
            <a:r>
              <a:rPr lang="en-US" sz="1800" dirty="0" smtClean="0">
                <a:latin typeface="Work Sans" pitchFamily="2" charset="77"/>
              </a:rPr>
              <a:t>Centrally </a:t>
            </a:r>
            <a:r>
              <a:rPr lang="en-US" sz="1800" dirty="0">
                <a:latin typeface="Work Sans" pitchFamily="2" charset="77"/>
              </a:rPr>
              <a:t>Sponsored Scheme of Development of Wildlife </a:t>
            </a:r>
            <a:r>
              <a:rPr lang="en-US" sz="1800" dirty="0" smtClean="0">
                <a:latin typeface="Work Sans" pitchFamily="2" charset="77"/>
              </a:rPr>
              <a:t>Habitats</a:t>
            </a:r>
            <a:r>
              <a:rPr lang="en-US" sz="1800" dirty="0">
                <a:latin typeface="Work Sans" pitchFamily="2" charset="77"/>
              </a:rPr>
              <a:t> </a:t>
            </a:r>
            <a:r>
              <a:rPr lang="en-US" sz="1800" dirty="0" smtClean="0">
                <a:latin typeface="Work Sans" pitchFamily="2" charset="77"/>
              </a:rPr>
              <a:t>- </a:t>
            </a:r>
            <a:r>
              <a:rPr lang="en-US" sz="1800" dirty="0"/>
              <a:t>Recovery of Endangered Species </a:t>
            </a:r>
            <a:r>
              <a:rPr lang="en-US" sz="1800" dirty="0" err="1"/>
              <a:t>programme</a:t>
            </a:r>
            <a:r>
              <a:rPr lang="en-US" sz="1800" dirty="0"/>
              <a:t>, Development of Protected Area and Support Outside PA</a:t>
            </a:r>
            <a:r>
              <a:rPr lang="en-US" sz="1800" dirty="0" smtClean="0">
                <a:latin typeface="Work Sans" pitchFamily="2" charset="77"/>
              </a:rPr>
              <a:t> </a:t>
            </a:r>
          </a:p>
          <a:p>
            <a:pPr marL="685800" lvl="4" indent="-292100">
              <a:lnSpc>
                <a:spcPct val="90000"/>
              </a:lnSpc>
              <a:buClr>
                <a:schemeClr val="dk1"/>
              </a:buClr>
              <a:buSzPts val="2800"/>
              <a:buFont typeface="Arial"/>
              <a:buChar char="•"/>
            </a:pPr>
            <a:r>
              <a:rPr lang="en-US" sz="1800" dirty="0" smtClean="0">
                <a:latin typeface="Work Sans" pitchFamily="2" charset="77"/>
              </a:rPr>
              <a:t>CAMPA</a:t>
            </a:r>
            <a:endParaRPr lang="en-US" sz="1800" dirty="0">
              <a:latin typeface="Work Sans" pitchFamily="2" charset="77"/>
            </a:endParaRPr>
          </a:p>
          <a:p>
            <a:pPr marL="685800" lvl="1" indent="-292100">
              <a:lnSpc>
                <a:spcPct val="90000"/>
              </a:lnSpc>
              <a:buClr>
                <a:schemeClr val="dk1"/>
              </a:buClr>
              <a:buSzPts val="2800"/>
              <a:buFont typeface="Arial"/>
              <a:buChar char="•"/>
            </a:pPr>
            <a:endParaRPr lang="en-US" sz="1800" dirty="0">
              <a:latin typeface="Work Sans" pitchFamily="2" charset="77"/>
            </a:endParaRPr>
          </a:p>
          <a:p>
            <a:pPr marL="685800" lvl="1" indent="-292100">
              <a:lnSpc>
                <a:spcPct val="90000"/>
              </a:lnSpc>
              <a:buClr>
                <a:schemeClr val="dk1"/>
              </a:buClr>
              <a:buSzPts val="2800"/>
              <a:buFont typeface="Arial"/>
              <a:buChar char="•"/>
            </a:pPr>
            <a:r>
              <a:rPr lang="en-US" sz="1800" dirty="0">
                <a:latin typeface="Work Sans" pitchFamily="2" charset="77"/>
              </a:rPr>
              <a:t>external  - SECURE </a:t>
            </a:r>
            <a:r>
              <a:rPr lang="en-US" sz="1800" dirty="0" smtClean="0">
                <a:latin typeface="Work Sans" pitchFamily="2" charset="77"/>
              </a:rPr>
              <a:t>HIMALAYAS - </a:t>
            </a:r>
            <a:r>
              <a:rPr lang="en-US" sz="1800" dirty="0"/>
              <a:t> 72.36 million US $</a:t>
            </a:r>
          </a:p>
          <a:p>
            <a:pPr algn="just">
              <a:buSzPts val="1200"/>
            </a:pPr>
            <a:endParaRPr lang="en-US" sz="1800" dirty="0" smtClean="0">
              <a:latin typeface="Work Sans" pitchFamily="2" charset="77"/>
            </a:endParaRPr>
          </a:p>
          <a:p>
            <a:pPr algn="just">
              <a:buSzPts val="1200"/>
            </a:pPr>
            <a:endParaRPr lang="en-US" sz="1800" dirty="0">
              <a:latin typeface="Work Sans" pitchFamily="2" charset="77"/>
            </a:endParaRPr>
          </a:p>
        </p:txBody>
      </p:sp>
      <p:sp>
        <p:nvSpPr>
          <p:cNvPr id="57" name="TextBox 56">
            <a:extLst>
              <a:ext uri="{FF2B5EF4-FFF2-40B4-BE49-F238E27FC236}">
                <a16:creationId xmlns:a16="http://schemas.microsoft.com/office/drawing/2014/main" id="{B1F69851-850A-1D3E-EA43-195FC709FEE2}"/>
              </a:ext>
            </a:extLst>
          </p:cNvPr>
          <p:cNvSpPr txBox="1"/>
          <p:nvPr/>
        </p:nvSpPr>
        <p:spPr>
          <a:xfrm>
            <a:off x="439536" y="4543668"/>
            <a:ext cx="11131551" cy="59093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RPr/>
            </a:defPPr>
            <a:lvl1pPr marL="0" indent="0">
              <a:lnSpc>
                <a:spcPct val="90000"/>
              </a:lnSpc>
              <a:spcBef>
                <a:spcPts val="1000"/>
              </a:spcBef>
              <a:buClr>
                <a:schemeClr val="dk1"/>
              </a:buClr>
              <a:buSzPts val="2800"/>
              <a:buNone/>
              <a:defRPr sz="1800" b="1">
                <a:solidFill>
                  <a:schemeClr val="tx2"/>
                </a:solidFill>
                <a:latin typeface="Work Sans" pitchFamily="2" charset="77"/>
                <a:ea typeface="Poppins Medium"/>
              </a:defRPr>
            </a:lvl1pPr>
            <a:lvl2pPr marL="914400" indent="-228600">
              <a:buSzPts val="1100"/>
              <a:buNone/>
              <a:defRPr sz="1467"/>
            </a:lvl2pPr>
            <a:lvl3pPr marL="1371600" indent="-228600">
              <a:buSzPts val="1100"/>
              <a:buNone/>
              <a:defRPr sz="1467"/>
            </a:lvl3pPr>
            <a:lvl4pPr marL="1828800" indent="-228600">
              <a:buSzPts val="1100"/>
              <a:buNone/>
              <a:defRPr sz="1467"/>
            </a:lvl4pPr>
            <a:lvl5pPr marL="2286000" indent="-228600">
              <a:buSzPts val="1100"/>
              <a:buNone/>
              <a:defRPr sz="1467"/>
            </a:lvl5pPr>
            <a:lvl6pPr marL="2743200" indent="-228600">
              <a:buSzPts val="1100"/>
              <a:buNone/>
              <a:defRPr sz="1467"/>
            </a:lvl6pPr>
            <a:lvl7pPr marL="3200400" indent="-228600">
              <a:buSzPts val="1100"/>
              <a:buNone/>
              <a:defRPr sz="1467"/>
            </a:lvl7pPr>
            <a:lvl8pPr marL="3657600" indent="-228600">
              <a:buSzPts val="1100"/>
              <a:buNone/>
              <a:defRPr sz="1467"/>
            </a:lvl8pPr>
            <a:lvl9pPr marL="4114800" indent="-228600">
              <a:buSzPts val="1100"/>
              <a:buNone/>
              <a:defRPr sz="1467"/>
            </a:lvl9pPr>
          </a:lstStyle>
          <a:p>
            <a:r>
              <a:rPr lang="en-US" dirty="0"/>
              <a:t>Future plans – </a:t>
            </a:r>
            <a:r>
              <a:rPr lang="en-US" b="0" dirty="0">
                <a:solidFill>
                  <a:schemeClr val="tx1"/>
                </a:solidFill>
              </a:rPr>
              <a:t>Continued Support from the CSS – DWH, CAMPA, dedicated </a:t>
            </a:r>
            <a:r>
              <a:rPr lang="en-US" dirty="0">
                <a:solidFill>
                  <a:schemeClr val="tx1"/>
                </a:solidFill>
              </a:rPr>
              <a:t>SNOW LEOPARD CELL</a:t>
            </a:r>
          </a:p>
        </p:txBody>
      </p:sp>
    </p:spTree>
    <p:extLst>
      <p:ext uri="{BB962C8B-B14F-4D97-AF65-F5344CB8AC3E}">
        <p14:creationId xmlns:p14="http://schemas.microsoft.com/office/powerpoint/2010/main" val="118065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E4363-000F-33C2-2B87-0738CD889545}"/>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err="1">
                <a:solidFill>
                  <a:schemeClr val="bg1">
                    <a:lumMod val="50000"/>
                  </a:schemeClr>
                </a:solidFill>
              </a:rPr>
              <a:t>Reanalysing</a:t>
            </a:r>
            <a:r>
              <a:rPr lang="en-US" dirty="0">
                <a:solidFill>
                  <a:schemeClr val="bg1">
                    <a:lumMod val="50000"/>
                  </a:schemeClr>
                </a:solidFill>
              </a:rPr>
              <a:t> Threats to Snow Leopards, their Ecosystems, and Local Livelihoods </a:t>
            </a:r>
          </a:p>
        </p:txBody>
      </p:sp>
      <p:sp>
        <p:nvSpPr>
          <p:cNvPr id="3" name="Google Shape;111;p4">
            <a:extLst>
              <a:ext uri="{FF2B5EF4-FFF2-40B4-BE49-F238E27FC236}">
                <a16:creationId xmlns:a16="http://schemas.microsoft.com/office/drawing/2014/main" id="{1AF0C395-B480-1D2B-DCB5-9AA72178EF2C}"/>
              </a:ext>
            </a:extLst>
          </p:cNvPr>
          <p:cNvSpPr txBox="1">
            <a:spLocks/>
          </p:cNvSpPr>
          <p:nvPr/>
        </p:nvSpPr>
        <p:spPr>
          <a:xfrm>
            <a:off x="584201" y="1453356"/>
            <a:ext cx="11045824"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2000" b="0" i="0" u="none" strike="noStrike" cap="none">
                <a:solidFill>
                  <a:srgbClr val="037267"/>
                </a:solidFill>
                <a:latin typeface="Poppins Medium"/>
                <a:ea typeface="Poppins Medium"/>
                <a:cs typeface="Poppins Medium"/>
                <a:sym typeface="Poppins Medium"/>
              </a:defRPr>
            </a:lvl1pPr>
            <a:lvl2pPr marL="914400" marR="0" lvl="1"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pPr marL="285750" indent="-285750" algn="just">
              <a:lnSpc>
                <a:spcPct val="90000"/>
              </a:lnSpc>
              <a:buClr>
                <a:schemeClr val="dk1"/>
              </a:buClr>
              <a:buSzPts val="2800"/>
              <a:buFont typeface="Arial" panose="020B0604020202020204" pitchFamily="34" charset="0"/>
              <a:buChar char="•"/>
            </a:pPr>
            <a:r>
              <a:rPr lang="en-US" sz="1800" dirty="0">
                <a:solidFill>
                  <a:srgbClr val="000000"/>
                </a:solidFill>
                <a:latin typeface="Work Sans" pitchFamily="2" charset="77"/>
                <a:cs typeface="Arial"/>
                <a:sym typeface="Arial"/>
              </a:rPr>
              <a:t>Referring to the NSLEP, describe if any of the reported threats have changed over the years; </a:t>
            </a:r>
            <a:r>
              <a:rPr lang="en-US" sz="1800" dirty="0">
                <a:solidFill>
                  <a:srgbClr val="000000"/>
                </a:solidFill>
                <a:latin typeface="Work Sans" pitchFamily="2" charset="77"/>
                <a:cs typeface="Arial"/>
              </a:rPr>
              <a:t>Human Wildlife Conflict, feral dogs </a:t>
            </a:r>
            <a:endParaRPr lang="en-US" sz="1800" dirty="0">
              <a:solidFill>
                <a:srgbClr val="000000"/>
              </a:solidFill>
              <a:latin typeface="Work Sans" pitchFamily="2" charset="77"/>
              <a:cs typeface="Arial"/>
              <a:sym typeface="Arial"/>
            </a:endParaRPr>
          </a:p>
          <a:p>
            <a:pPr marL="0" indent="0" algn="just">
              <a:lnSpc>
                <a:spcPct val="90000"/>
              </a:lnSpc>
              <a:spcBef>
                <a:spcPts val="1000"/>
              </a:spcBef>
              <a:buClr>
                <a:schemeClr val="dk1"/>
              </a:buClr>
              <a:buSzPts val="2800"/>
            </a:pPr>
            <a:endParaRPr lang="en-US" sz="1800" dirty="0">
              <a:solidFill>
                <a:srgbClr val="000000"/>
              </a:solidFill>
              <a:latin typeface="Work Sans" pitchFamily="2" charset="77"/>
              <a:cs typeface="Arial"/>
              <a:sym typeface="Arial"/>
            </a:endParaRPr>
          </a:p>
          <a:p>
            <a:pPr marL="285750" indent="-285750" algn="just">
              <a:lnSpc>
                <a:spcPct val="90000"/>
              </a:lnSpc>
              <a:spcBef>
                <a:spcPts val="1000"/>
              </a:spcBef>
              <a:buClr>
                <a:schemeClr val="dk1"/>
              </a:buClr>
              <a:buSzPts val="2800"/>
              <a:buFont typeface="Arial" panose="020B0604020202020204" pitchFamily="34" charset="0"/>
              <a:buChar char="•"/>
            </a:pPr>
            <a:r>
              <a:rPr lang="en-US" sz="1800" dirty="0">
                <a:solidFill>
                  <a:srgbClr val="000000"/>
                </a:solidFill>
                <a:latin typeface="Work Sans" pitchFamily="2" charset="77"/>
                <a:cs typeface="Arial"/>
                <a:sym typeface="Arial"/>
              </a:rPr>
              <a:t>Status of the emerging threats such as climate change, mining, infrastructure projects in the snow leopard landscapes</a:t>
            </a:r>
          </a:p>
          <a:p>
            <a:pPr marL="285750" indent="-285750" algn="just">
              <a:lnSpc>
                <a:spcPct val="90000"/>
              </a:lnSpc>
              <a:spcBef>
                <a:spcPts val="1000"/>
              </a:spcBef>
              <a:buClr>
                <a:schemeClr val="dk1"/>
              </a:buClr>
              <a:buSzPts val="2800"/>
              <a:buFont typeface="Arial" panose="020B0604020202020204" pitchFamily="34" charset="0"/>
              <a:buChar char="•"/>
            </a:pPr>
            <a:endParaRPr lang="en-US" sz="1800" dirty="0">
              <a:solidFill>
                <a:srgbClr val="000000"/>
              </a:solidFill>
              <a:latin typeface="Work Sans" pitchFamily="2" charset="77"/>
              <a:cs typeface="Arial"/>
              <a:sym typeface="Arial"/>
            </a:endParaRPr>
          </a:p>
          <a:p>
            <a:pPr marL="285750" indent="-285750" algn="just">
              <a:lnSpc>
                <a:spcPct val="90000"/>
              </a:lnSpc>
              <a:spcBef>
                <a:spcPts val="1000"/>
              </a:spcBef>
              <a:buClr>
                <a:schemeClr val="dk1"/>
              </a:buClr>
              <a:buSzPts val="2800"/>
              <a:buFont typeface="Arial" panose="020B0604020202020204" pitchFamily="34" charset="0"/>
              <a:buChar char="•"/>
            </a:pPr>
            <a:r>
              <a:rPr lang="en-US" sz="1800" dirty="0">
                <a:solidFill>
                  <a:srgbClr val="000000"/>
                </a:solidFill>
                <a:latin typeface="Work Sans" pitchFamily="2" charset="77"/>
                <a:cs typeface="Arial"/>
                <a:sym typeface="Arial"/>
              </a:rPr>
              <a:t>Proposed strategy to tackle emerging threats Management Effectiveness Evaluation of  National Parks and Sanctuaries in the country, including the Protected Areas covering the Snow leopard landscape.</a:t>
            </a:r>
          </a:p>
          <a:p>
            <a:pPr marL="0" indent="0" algn="just">
              <a:lnSpc>
                <a:spcPct val="90000"/>
              </a:lnSpc>
              <a:spcBef>
                <a:spcPts val="1000"/>
              </a:spcBef>
              <a:buClr>
                <a:schemeClr val="dk1"/>
              </a:buClr>
              <a:buSzPts val="2800"/>
            </a:pPr>
            <a:endParaRPr lang="en-US" sz="1800" dirty="0">
              <a:solidFill>
                <a:srgbClr val="000000"/>
              </a:solidFill>
              <a:latin typeface="Work Sans" pitchFamily="2" charset="77"/>
              <a:cs typeface="Arial"/>
              <a:sym typeface="Arial"/>
            </a:endParaRPr>
          </a:p>
          <a:p>
            <a:pPr marL="228600" algn="just">
              <a:buSzPts val="2800"/>
            </a:pPr>
            <a:endParaRPr lang="en-US" sz="1800" dirty="0">
              <a:solidFill>
                <a:srgbClr val="000000"/>
              </a:solidFill>
              <a:latin typeface="Work Sans" pitchFamily="2" charset="77"/>
              <a:cs typeface="Arial"/>
              <a:sym typeface="Arial"/>
            </a:endParaRPr>
          </a:p>
          <a:p>
            <a:pPr marL="228600" algn="just">
              <a:buSzPts val="2800"/>
            </a:pPr>
            <a:endParaRPr lang="en-US" sz="1800" dirty="0">
              <a:solidFill>
                <a:srgbClr val="000000"/>
              </a:solidFill>
              <a:latin typeface="Work Sans" pitchFamily="2" charset="77"/>
              <a:cs typeface="Arial"/>
              <a:sym typeface="Arial"/>
            </a:endParaRPr>
          </a:p>
          <a:p>
            <a:pPr marL="228600" algn="just">
              <a:buSzPts val="2800"/>
            </a:pPr>
            <a:endParaRPr lang="en-US" sz="1800" dirty="0">
              <a:solidFill>
                <a:srgbClr val="000000"/>
              </a:solidFill>
              <a:latin typeface="Work Sans" pitchFamily="2" charset="77"/>
              <a:cs typeface="Arial"/>
              <a:sym typeface="Arial"/>
            </a:endParaRPr>
          </a:p>
          <a:p>
            <a:pPr marL="228600" indent="-50800" algn="just">
              <a:lnSpc>
                <a:spcPct val="90000"/>
              </a:lnSpc>
              <a:spcBef>
                <a:spcPts val="1000"/>
              </a:spcBef>
              <a:buClr>
                <a:schemeClr val="dk1"/>
              </a:buClr>
              <a:buSzPts val="2800"/>
            </a:pPr>
            <a:endParaRPr lang="en-US" dirty="0">
              <a:latin typeface="Work Sans" pitchFamily="2" charset="77"/>
            </a:endParaRPr>
          </a:p>
          <a:p>
            <a:pPr marL="228600" indent="-50800" algn="just">
              <a:lnSpc>
                <a:spcPct val="90000"/>
              </a:lnSpc>
              <a:spcBef>
                <a:spcPts val="1000"/>
              </a:spcBef>
              <a:buClr>
                <a:schemeClr val="dk1"/>
              </a:buClr>
              <a:buSzPts val="2800"/>
            </a:pPr>
            <a:endParaRPr lang="en-US" dirty="0">
              <a:latin typeface="Work Sans" pitchFamily="2" charset="77"/>
            </a:endParaRPr>
          </a:p>
        </p:txBody>
      </p:sp>
      <p:pic>
        <p:nvPicPr>
          <p:cNvPr id="4" name="Picture 2" descr="Snow leopard - Free animals icons">
            <a:extLst>
              <a:ext uri="{FF2B5EF4-FFF2-40B4-BE49-F238E27FC236}">
                <a16:creationId xmlns:a16="http://schemas.microsoft.com/office/drawing/2014/main" id="{F189E2B9-7A4A-0789-FCF4-F8D594CD062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44005"/>
      </p:ext>
    </p:extLst>
  </p:cSld>
  <p:clrMapOvr>
    <a:overrideClrMapping bg1="lt1" tx1="dk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7BDD95-C01F-BA68-9279-E8010E8E2438}"/>
              </a:ext>
            </a:extLst>
          </p:cNvPr>
          <p:cNvSpPr/>
          <p:nvPr/>
        </p:nvSpPr>
        <p:spPr>
          <a:xfrm>
            <a:off x="6135661" y="1051104"/>
            <a:ext cx="4232744" cy="55124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98;p2">
            <a:extLst>
              <a:ext uri="{FF2B5EF4-FFF2-40B4-BE49-F238E27FC236}">
                <a16:creationId xmlns:a16="http://schemas.microsoft.com/office/drawing/2014/main" id="{310532F2-3FCD-7C34-2B9C-692851ECA107}"/>
              </a:ext>
            </a:extLst>
          </p:cNvPr>
          <p:cNvSpPr/>
          <p:nvPr/>
        </p:nvSpPr>
        <p:spPr>
          <a:xfrm>
            <a:off x="6135661" y="1051104"/>
            <a:ext cx="4232744" cy="50041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Work Sans"/>
                <a:ea typeface="Work Sans"/>
                <a:cs typeface="Work Sans"/>
                <a:sym typeface="Work Sans"/>
              </a:rPr>
              <a:t>Scientific institutions/ organizations involved</a:t>
            </a:r>
            <a:endParaRPr sz="1800" b="1" i="0" u="none" strike="noStrike" cap="none" dirty="0">
              <a:solidFill>
                <a:schemeClr val="tx1"/>
              </a:solidFill>
              <a:latin typeface="Arial"/>
              <a:ea typeface="Arial"/>
              <a:cs typeface="Arial"/>
              <a:sym typeface="Arial"/>
            </a:endParaRPr>
          </a:p>
        </p:txBody>
      </p:sp>
      <p:sp>
        <p:nvSpPr>
          <p:cNvPr id="17" name="Rectangle 16">
            <a:extLst>
              <a:ext uri="{FF2B5EF4-FFF2-40B4-BE49-F238E27FC236}">
                <a16:creationId xmlns:a16="http://schemas.microsoft.com/office/drawing/2014/main" id="{E690EB10-86AD-44CB-EF17-87DBD63AF223}"/>
              </a:ext>
            </a:extLst>
          </p:cNvPr>
          <p:cNvSpPr/>
          <p:nvPr/>
        </p:nvSpPr>
        <p:spPr>
          <a:xfrm>
            <a:off x="1716735" y="1054176"/>
            <a:ext cx="4232744" cy="55124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6212507-B573-4638-402F-494261BEDBB6}"/>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Implementation of PAWS protocols- Snow Leopard Population Assessment in India (SPAI)</a:t>
            </a:r>
          </a:p>
        </p:txBody>
      </p:sp>
      <p:pic>
        <p:nvPicPr>
          <p:cNvPr id="5" name="Content Placeholder 6">
            <a:extLst>
              <a:ext uri="{FF2B5EF4-FFF2-40B4-BE49-F238E27FC236}">
                <a16:creationId xmlns:a16="http://schemas.microsoft.com/office/drawing/2014/main" id="{CAAB41DE-1138-AB48-C2C2-56216500913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1856" y="1918115"/>
            <a:ext cx="3880352" cy="761443"/>
          </a:xfrm>
          <a:prstGeom prst="rect">
            <a:avLst/>
          </a:prstGeom>
        </p:spPr>
      </p:pic>
      <p:pic>
        <p:nvPicPr>
          <p:cNvPr id="6" name="Picture 5" descr="NCF-Logo-with-Transparent-BG.gif">
            <a:extLst>
              <a:ext uri="{FF2B5EF4-FFF2-40B4-BE49-F238E27FC236}">
                <a16:creationId xmlns:a16="http://schemas.microsoft.com/office/drawing/2014/main" id="{670517BF-1250-0F7A-AD86-50FDB97A6AC0}"/>
              </a:ext>
            </a:extLst>
          </p:cNvPr>
          <p:cNvPicPr>
            <a:picLocks noChangeAspect="1"/>
          </p:cNvPicPr>
          <p:nvPr/>
        </p:nvPicPr>
        <p:blipFill>
          <a:blip r:embed="rId3" cstate="print"/>
          <a:stretch>
            <a:fillRect/>
          </a:stretch>
        </p:blipFill>
        <p:spPr>
          <a:xfrm>
            <a:off x="6865081" y="3291992"/>
            <a:ext cx="2880464" cy="1030644"/>
          </a:xfrm>
          <a:prstGeom prst="rect">
            <a:avLst/>
          </a:prstGeom>
        </p:spPr>
      </p:pic>
      <p:pic>
        <p:nvPicPr>
          <p:cNvPr id="8" name="Picture 7" descr="Jammu and kashmir.jpg">
            <a:extLst>
              <a:ext uri="{FF2B5EF4-FFF2-40B4-BE49-F238E27FC236}">
                <a16:creationId xmlns:a16="http://schemas.microsoft.com/office/drawing/2014/main" id="{86F01112-4DD1-276F-5703-F30320F6F208}"/>
              </a:ext>
            </a:extLst>
          </p:cNvPr>
          <p:cNvPicPr>
            <a:picLocks noChangeAspect="1"/>
          </p:cNvPicPr>
          <p:nvPr/>
        </p:nvPicPr>
        <p:blipFill>
          <a:blip r:embed="rId4" cstate="print"/>
          <a:stretch>
            <a:fillRect/>
          </a:stretch>
        </p:blipFill>
        <p:spPr>
          <a:xfrm>
            <a:off x="4068916" y="1609334"/>
            <a:ext cx="1529076" cy="1402806"/>
          </a:xfrm>
          <a:prstGeom prst="rect">
            <a:avLst/>
          </a:prstGeom>
        </p:spPr>
      </p:pic>
      <p:pic>
        <p:nvPicPr>
          <p:cNvPr id="9" name="Content Placeholder 3" descr="ap.jpg">
            <a:extLst>
              <a:ext uri="{FF2B5EF4-FFF2-40B4-BE49-F238E27FC236}">
                <a16:creationId xmlns:a16="http://schemas.microsoft.com/office/drawing/2014/main" id="{125A4916-90EB-5F14-13CD-B356C016FA97}"/>
              </a:ext>
            </a:extLst>
          </p:cNvPr>
          <p:cNvPicPr>
            <a:picLocks noChangeAspect="1"/>
          </p:cNvPicPr>
          <p:nvPr/>
        </p:nvPicPr>
        <p:blipFill>
          <a:blip r:embed="rId5" cstate="print"/>
          <a:stretch>
            <a:fillRect/>
          </a:stretch>
        </p:blipFill>
        <p:spPr>
          <a:xfrm>
            <a:off x="1996136" y="5076138"/>
            <a:ext cx="1621100" cy="1350053"/>
          </a:xfrm>
          <a:prstGeom prst="rect">
            <a:avLst/>
          </a:prstGeom>
        </p:spPr>
      </p:pic>
      <p:pic>
        <p:nvPicPr>
          <p:cNvPr id="10" name="Picture 9" descr="HP.jpg">
            <a:extLst>
              <a:ext uri="{FF2B5EF4-FFF2-40B4-BE49-F238E27FC236}">
                <a16:creationId xmlns:a16="http://schemas.microsoft.com/office/drawing/2014/main" id="{53313204-DD14-77D8-A53F-4F9F2430A7A9}"/>
              </a:ext>
            </a:extLst>
          </p:cNvPr>
          <p:cNvPicPr>
            <a:picLocks noChangeAspect="1"/>
          </p:cNvPicPr>
          <p:nvPr/>
        </p:nvPicPr>
        <p:blipFill>
          <a:blip r:embed="rId6" cstate="print"/>
          <a:stretch>
            <a:fillRect/>
          </a:stretch>
        </p:blipFill>
        <p:spPr>
          <a:xfrm>
            <a:off x="4153717" y="5076138"/>
            <a:ext cx="1444275" cy="1372348"/>
          </a:xfrm>
          <a:prstGeom prst="rect">
            <a:avLst/>
          </a:prstGeom>
        </p:spPr>
      </p:pic>
      <p:pic>
        <p:nvPicPr>
          <p:cNvPr id="11" name="Picture 10" descr="sikkim.jpg">
            <a:extLst>
              <a:ext uri="{FF2B5EF4-FFF2-40B4-BE49-F238E27FC236}">
                <a16:creationId xmlns:a16="http://schemas.microsoft.com/office/drawing/2014/main" id="{53A1E73A-2A9F-8611-6E12-DE5ACF8C2DC1}"/>
              </a:ext>
            </a:extLst>
          </p:cNvPr>
          <p:cNvPicPr>
            <a:picLocks noChangeAspect="1"/>
          </p:cNvPicPr>
          <p:nvPr/>
        </p:nvPicPr>
        <p:blipFill>
          <a:blip r:embed="rId7" cstate="print">
            <a:clrChange>
              <a:clrFrom>
                <a:srgbClr val="FFFFFF"/>
              </a:clrFrom>
              <a:clrTo>
                <a:srgbClr val="FFFFFF">
                  <a:alpha val="0"/>
                </a:srgbClr>
              </a:clrTo>
            </a:clrChange>
          </a:blip>
          <a:stretch>
            <a:fillRect/>
          </a:stretch>
        </p:blipFill>
        <p:spPr>
          <a:xfrm>
            <a:off x="3671024" y="3074219"/>
            <a:ext cx="2278455" cy="1658172"/>
          </a:xfrm>
          <a:prstGeom prst="rect">
            <a:avLst/>
          </a:prstGeom>
        </p:spPr>
      </p:pic>
      <p:pic>
        <p:nvPicPr>
          <p:cNvPr id="12" name="Picture 11" descr="UK.jpg">
            <a:extLst>
              <a:ext uri="{FF2B5EF4-FFF2-40B4-BE49-F238E27FC236}">
                <a16:creationId xmlns:a16="http://schemas.microsoft.com/office/drawing/2014/main" id="{B44124D0-4260-1E27-BE6D-66710DF1816E}"/>
              </a:ext>
            </a:extLst>
          </p:cNvPr>
          <p:cNvPicPr>
            <a:picLocks noChangeAspect="1"/>
          </p:cNvPicPr>
          <p:nvPr/>
        </p:nvPicPr>
        <p:blipFill>
          <a:blip r:embed="rId8" cstate="print"/>
          <a:srcRect r="60041"/>
          <a:stretch>
            <a:fillRect/>
          </a:stretch>
        </p:blipFill>
        <p:spPr>
          <a:xfrm>
            <a:off x="1867905" y="3341680"/>
            <a:ext cx="1705737" cy="1297554"/>
          </a:xfrm>
          <a:prstGeom prst="rect">
            <a:avLst/>
          </a:prstGeom>
        </p:spPr>
      </p:pic>
      <p:pic>
        <p:nvPicPr>
          <p:cNvPr id="5123" name="Picture 3" descr="Department of Wildlife Protection, Ladakh - YouTube">
            <a:extLst>
              <a:ext uri="{FF2B5EF4-FFF2-40B4-BE49-F238E27FC236}">
                <a16:creationId xmlns:a16="http://schemas.microsoft.com/office/drawing/2014/main" id="{9AB6ACE3-6880-5405-A7E6-D02AD619C9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4963" y="1609334"/>
            <a:ext cx="1526810" cy="152681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98;p2">
            <a:extLst>
              <a:ext uri="{FF2B5EF4-FFF2-40B4-BE49-F238E27FC236}">
                <a16:creationId xmlns:a16="http://schemas.microsoft.com/office/drawing/2014/main" id="{F216877B-C0A6-1F79-0747-BC711CAE6485}"/>
              </a:ext>
            </a:extLst>
          </p:cNvPr>
          <p:cNvSpPr/>
          <p:nvPr/>
        </p:nvSpPr>
        <p:spPr>
          <a:xfrm>
            <a:off x="1716735" y="1054176"/>
            <a:ext cx="4232744" cy="518100"/>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Work Sans"/>
                <a:ea typeface="Work Sans"/>
                <a:cs typeface="Work Sans"/>
                <a:sym typeface="Work Sans"/>
              </a:rPr>
              <a:t>State forest departments involved</a:t>
            </a:r>
            <a:endParaRPr sz="1800" b="1" i="0" u="none" strike="noStrike" cap="none" dirty="0">
              <a:solidFill>
                <a:schemeClr val="tx1"/>
              </a:solidFill>
              <a:latin typeface="Arial"/>
              <a:ea typeface="Arial"/>
              <a:cs typeface="Arial"/>
              <a:sym typeface="Arial"/>
            </a:endParaRPr>
          </a:p>
        </p:txBody>
      </p:sp>
      <p:pic>
        <p:nvPicPr>
          <p:cNvPr id="5127" name="Picture 7" descr="WWF Logo transparent PNG - StickPNG">
            <a:extLst>
              <a:ext uri="{FF2B5EF4-FFF2-40B4-BE49-F238E27FC236}">
                <a16:creationId xmlns:a16="http://schemas.microsoft.com/office/drawing/2014/main" id="{7C2A6E40-1F64-E47C-F5DB-C24173F2A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9481" y="4576020"/>
            <a:ext cx="1445101" cy="17341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now leopard - Free animals icons">
            <a:extLst>
              <a:ext uri="{FF2B5EF4-FFF2-40B4-BE49-F238E27FC236}">
                <a16:creationId xmlns:a16="http://schemas.microsoft.com/office/drawing/2014/main" id="{5074ABD0-CAB8-2210-6EAD-F78911F74D29}"/>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1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EC8CA9-5520-F8BD-6BD3-6EDDA0376E1C}"/>
              </a:ext>
            </a:extLst>
          </p:cNvPr>
          <p:cNvSpPr>
            <a:spLocks noGrp="1"/>
          </p:cNvSpPr>
          <p:nvPr>
            <p:ph type="body" idx="1"/>
          </p:nvPr>
        </p:nvSpPr>
        <p:spPr/>
        <p:txBody>
          <a:bodyPr/>
          <a:lstStyle/>
          <a:p>
            <a:r>
              <a:rPr lang="en-US" dirty="0">
                <a:solidFill>
                  <a:schemeClr val="bg1">
                    <a:lumMod val="50000"/>
                  </a:schemeClr>
                </a:solidFill>
              </a:rPr>
              <a:t>Status of Snow Leopard in India Report</a:t>
            </a:r>
          </a:p>
        </p:txBody>
      </p:sp>
      <p:pic>
        <p:nvPicPr>
          <p:cNvPr id="3" name="Picture 2" descr="Snow leopard - Free animals icons">
            <a:extLst>
              <a:ext uri="{FF2B5EF4-FFF2-40B4-BE49-F238E27FC236}">
                <a16:creationId xmlns:a16="http://schemas.microsoft.com/office/drawing/2014/main" id="{D549E8DF-745B-EC2B-6172-97E69FE2735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EAFA68-0537-8F9D-77D1-231CC9FF55BA}"/>
              </a:ext>
            </a:extLst>
          </p:cNvPr>
          <p:cNvPicPr>
            <a:picLocks noChangeAspect="1"/>
          </p:cNvPicPr>
          <p:nvPr/>
        </p:nvPicPr>
        <p:blipFill rotWithShape="1">
          <a:blip r:embed="rId3"/>
          <a:srcRect l="1714" b="15694"/>
          <a:stretch/>
        </p:blipFill>
        <p:spPr>
          <a:xfrm>
            <a:off x="110755" y="888633"/>
            <a:ext cx="4002315" cy="5551984"/>
          </a:xfrm>
          <a:prstGeom prst="rect">
            <a:avLst/>
          </a:prstGeom>
        </p:spPr>
      </p:pic>
      <p:pic>
        <p:nvPicPr>
          <p:cNvPr id="6" name="Picture 5">
            <a:extLst>
              <a:ext uri="{FF2B5EF4-FFF2-40B4-BE49-F238E27FC236}">
                <a16:creationId xmlns:a16="http://schemas.microsoft.com/office/drawing/2014/main" id="{307C6E5B-7ECB-80EC-58D7-075CDFE823D5}"/>
              </a:ext>
            </a:extLst>
          </p:cNvPr>
          <p:cNvPicPr>
            <a:picLocks noChangeAspect="1"/>
          </p:cNvPicPr>
          <p:nvPr/>
        </p:nvPicPr>
        <p:blipFill>
          <a:blip r:embed="rId4"/>
          <a:stretch>
            <a:fillRect/>
          </a:stretch>
        </p:blipFill>
        <p:spPr>
          <a:xfrm>
            <a:off x="4113070" y="874059"/>
            <a:ext cx="4100330" cy="5567082"/>
          </a:xfrm>
          <a:prstGeom prst="rect">
            <a:avLst/>
          </a:prstGeom>
        </p:spPr>
      </p:pic>
      <p:pic>
        <p:nvPicPr>
          <p:cNvPr id="7" name="Picture 6">
            <a:extLst>
              <a:ext uri="{FF2B5EF4-FFF2-40B4-BE49-F238E27FC236}">
                <a16:creationId xmlns:a16="http://schemas.microsoft.com/office/drawing/2014/main" id="{4BF2AFA7-D5BE-E4C5-83F8-4DF40E7259F7}"/>
              </a:ext>
            </a:extLst>
          </p:cNvPr>
          <p:cNvPicPr>
            <a:picLocks noChangeAspect="1"/>
          </p:cNvPicPr>
          <p:nvPr/>
        </p:nvPicPr>
        <p:blipFill>
          <a:blip r:embed="rId5"/>
          <a:stretch>
            <a:fillRect/>
          </a:stretch>
        </p:blipFill>
        <p:spPr>
          <a:xfrm>
            <a:off x="8213400" y="871057"/>
            <a:ext cx="3777673" cy="5570192"/>
          </a:xfrm>
          <a:prstGeom prst="rect">
            <a:avLst/>
          </a:prstGeom>
        </p:spPr>
      </p:pic>
    </p:spTree>
    <p:extLst>
      <p:ext uri="{BB962C8B-B14F-4D97-AF65-F5344CB8AC3E}">
        <p14:creationId xmlns:p14="http://schemas.microsoft.com/office/powerpoint/2010/main" val="1414468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362994-3952-C320-6C08-EDF73E5DA3C6}"/>
              </a:ext>
            </a:extLst>
          </p:cNvPr>
          <p:cNvSpPr>
            <a:spLocks noGrp="1"/>
          </p:cNvSpPr>
          <p:nvPr>
            <p:ph type="body" idx="1"/>
          </p:nvPr>
        </p:nvSpPr>
        <p:spPr>
          <a:noFill/>
          <a:ln>
            <a:noFill/>
          </a:ln>
        </p:spPr>
        <p:txBody>
          <a:bodyPr spcFirstLastPara="1" wrap="square" lIns="68575" tIns="72000" rIns="68575" bIns="34275" anchor="ctr" anchorCtr="0">
            <a:noAutofit/>
          </a:bodyPr>
          <a:lstStyle/>
          <a:p>
            <a:r>
              <a:rPr lang="en-US" dirty="0">
                <a:solidFill>
                  <a:schemeClr val="bg1">
                    <a:lumMod val="50000"/>
                  </a:schemeClr>
                </a:solidFill>
              </a:rPr>
              <a:t>Population Status of Snow Leopards </a:t>
            </a:r>
            <a:endParaRPr lang="en-IN" dirty="0">
              <a:solidFill>
                <a:schemeClr val="bg1">
                  <a:lumMod val="50000"/>
                </a:schemeClr>
              </a:solidFill>
            </a:endParaRPr>
          </a:p>
        </p:txBody>
      </p:sp>
      <p:pic>
        <p:nvPicPr>
          <p:cNvPr id="3" name="Picture 2" descr="Snow leopard - Free animals icons">
            <a:extLst>
              <a:ext uri="{FF2B5EF4-FFF2-40B4-BE49-F238E27FC236}">
                <a16:creationId xmlns:a16="http://schemas.microsoft.com/office/drawing/2014/main" id="{915912BD-9B71-2788-6AF6-F9BF75B20D12}"/>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flipH="1">
            <a:off x="11356427" y="6247954"/>
            <a:ext cx="835573" cy="835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A9E28B-D21D-2671-7DAF-0685D0561637}"/>
              </a:ext>
            </a:extLst>
          </p:cNvPr>
          <p:cNvPicPr>
            <a:picLocks noChangeAspect="1"/>
          </p:cNvPicPr>
          <p:nvPr/>
        </p:nvPicPr>
        <p:blipFill rotWithShape="1">
          <a:blip r:embed="rId3"/>
          <a:srcRect l="17892" r="12982"/>
          <a:stretch/>
        </p:blipFill>
        <p:spPr>
          <a:xfrm>
            <a:off x="364697" y="927874"/>
            <a:ext cx="5346030" cy="5805826"/>
          </a:xfrm>
          <a:prstGeom prst="rect">
            <a:avLst/>
          </a:prstGeom>
        </p:spPr>
      </p:pic>
      <p:sp>
        <p:nvSpPr>
          <p:cNvPr id="11" name="TextBox 10">
            <a:extLst>
              <a:ext uri="{FF2B5EF4-FFF2-40B4-BE49-F238E27FC236}">
                <a16:creationId xmlns:a16="http://schemas.microsoft.com/office/drawing/2014/main" id="{314139AA-489A-7087-2CD1-EBC2BC7BFD72}"/>
              </a:ext>
            </a:extLst>
          </p:cNvPr>
          <p:cNvSpPr txBox="1"/>
          <p:nvPr/>
        </p:nvSpPr>
        <p:spPr>
          <a:xfrm>
            <a:off x="6096000" y="6402943"/>
            <a:ext cx="5177010" cy="369332"/>
          </a:xfrm>
          <a:prstGeom prst="rect">
            <a:avLst/>
          </a:prstGeom>
          <a:noFill/>
        </p:spPr>
        <p:txBody>
          <a:bodyPr wrap="square" rtlCol="0">
            <a:spAutoFit/>
          </a:bodyPr>
          <a:lstStyle/>
          <a:p>
            <a:r>
              <a:rPr lang="en-US" sz="1800" dirty="0">
                <a:latin typeface="Work Sans" pitchFamily="2" charset="77"/>
              </a:rPr>
              <a:t>SPAI exercise to be repeated every 4 years</a:t>
            </a:r>
            <a:endParaRPr lang="en-IN" sz="1800" dirty="0">
              <a:latin typeface="Work Sans" pitchFamily="2" charset="77"/>
            </a:endParaRPr>
          </a:p>
        </p:txBody>
      </p:sp>
      <p:pic>
        <p:nvPicPr>
          <p:cNvPr id="12" name="Picture 11">
            <a:extLst>
              <a:ext uri="{FF2B5EF4-FFF2-40B4-BE49-F238E27FC236}">
                <a16:creationId xmlns:a16="http://schemas.microsoft.com/office/drawing/2014/main" id="{7A0F88E3-D83E-2B2B-72A0-5815DC3563B1}"/>
              </a:ext>
            </a:extLst>
          </p:cNvPr>
          <p:cNvPicPr>
            <a:picLocks noChangeAspect="1"/>
          </p:cNvPicPr>
          <p:nvPr/>
        </p:nvPicPr>
        <p:blipFill>
          <a:blip r:embed="rId4"/>
          <a:stretch>
            <a:fillRect/>
          </a:stretch>
        </p:blipFill>
        <p:spPr>
          <a:xfrm>
            <a:off x="5879618" y="3947599"/>
            <a:ext cx="6233218" cy="2300355"/>
          </a:xfrm>
          <a:prstGeom prst="rect">
            <a:avLst/>
          </a:prstGeom>
        </p:spPr>
      </p:pic>
      <p:sp>
        <p:nvSpPr>
          <p:cNvPr id="22" name="Google Shape;298;p2">
            <a:extLst>
              <a:ext uri="{FF2B5EF4-FFF2-40B4-BE49-F238E27FC236}">
                <a16:creationId xmlns:a16="http://schemas.microsoft.com/office/drawing/2014/main" id="{3A2F58C5-50BD-8E70-CCA6-9ED11B94E145}"/>
              </a:ext>
            </a:extLst>
          </p:cNvPr>
          <p:cNvSpPr/>
          <p:nvPr/>
        </p:nvSpPr>
        <p:spPr>
          <a:xfrm>
            <a:off x="5879618" y="927874"/>
            <a:ext cx="6233218" cy="50041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Work Sans"/>
                <a:ea typeface="Work Sans"/>
                <a:cs typeface="Work Sans"/>
                <a:sym typeface="Work Sans"/>
              </a:rPr>
              <a:t>WII National Coordinator</a:t>
            </a:r>
            <a:endParaRPr sz="1800" b="1" i="0" u="none" strike="noStrike" cap="none" dirty="0">
              <a:solidFill>
                <a:schemeClr val="tx1"/>
              </a:solidFill>
              <a:latin typeface="Arial"/>
              <a:ea typeface="Arial"/>
              <a:cs typeface="Arial"/>
              <a:sym typeface="Arial"/>
            </a:endParaRPr>
          </a:p>
        </p:txBody>
      </p:sp>
      <p:sp>
        <p:nvSpPr>
          <p:cNvPr id="23" name="Google Shape;298;p2">
            <a:extLst>
              <a:ext uri="{FF2B5EF4-FFF2-40B4-BE49-F238E27FC236}">
                <a16:creationId xmlns:a16="http://schemas.microsoft.com/office/drawing/2014/main" id="{2825A9FB-4A81-B474-5D7E-0B0C87B0F9F3}"/>
              </a:ext>
            </a:extLst>
          </p:cNvPr>
          <p:cNvSpPr/>
          <p:nvPr/>
        </p:nvSpPr>
        <p:spPr>
          <a:xfrm>
            <a:off x="5879617" y="2034368"/>
            <a:ext cx="1722062" cy="1241471"/>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i="0" u="none" strike="noStrike" cap="none" dirty="0">
                <a:solidFill>
                  <a:schemeClr val="tx1"/>
                </a:solidFill>
                <a:latin typeface="Work Sans"/>
                <a:ea typeface="Work Sans"/>
                <a:cs typeface="Work Sans"/>
                <a:sym typeface="Work Sans"/>
              </a:rPr>
              <a:t>States/UTs, Ladakh and Uttarakhand</a:t>
            </a:r>
            <a:endParaRPr sz="1600" i="0" u="none" strike="noStrike" cap="none" dirty="0">
              <a:solidFill>
                <a:schemeClr val="tx1"/>
              </a:solidFill>
              <a:latin typeface="Arial"/>
              <a:ea typeface="Arial"/>
              <a:cs typeface="Arial"/>
              <a:sym typeface="Arial"/>
            </a:endParaRPr>
          </a:p>
        </p:txBody>
      </p:sp>
      <p:sp>
        <p:nvSpPr>
          <p:cNvPr id="24" name="Google Shape;298;p2">
            <a:extLst>
              <a:ext uri="{FF2B5EF4-FFF2-40B4-BE49-F238E27FC236}">
                <a16:creationId xmlns:a16="http://schemas.microsoft.com/office/drawing/2014/main" id="{10E25D7E-413E-BD73-236D-4A15B4C98B25}"/>
              </a:ext>
            </a:extLst>
          </p:cNvPr>
          <p:cNvSpPr/>
          <p:nvPr/>
        </p:nvSpPr>
        <p:spPr>
          <a:xfrm>
            <a:off x="8135195" y="2036515"/>
            <a:ext cx="1722062" cy="1241471"/>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i="0" u="none" strike="noStrike" cap="none" dirty="0">
                <a:solidFill>
                  <a:schemeClr val="tx1"/>
                </a:solidFill>
                <a:latin typeface="Work Sans"/>
                <a:ea typeface="Work Sans"/>
                <a:cs typeface="Work Sans"/>
                <a:sym typeface="Work Sans"/>
              </a:rPr>
              <a:t>NCF</a:t>
            </a:r>
          </a:p>
          <a:p>
            <a:pPr marL="0" marR="0" lvl="0" indent="0" algn="ctr" rtl="0">
              <a:lnSpc>
                <a:spcPct val="100000"/>
              </a:lnSpc>
              <a:spcBef>
                <a:spcPts val="0"/>
              </a:spcBef>
              <a:spcAft>
                <a:spcPts val="0"/>
              </a:spcAft>
              <a:buClr>
                <a:srgbClr val="000000"/>
              </a:buClr>
              <a:buSzPts val="1400"/>
              <a:buFont typeface="Arial"/>
              <a:buNone/>
            </a:pPr>
            <a:r>
              <a:rPr lang="en-US" sz="1600" dirty="0">
                <a:solidFill>
                  <a:schemeClr val="tx1"/>
                </a:solidFill>
                <a:latin typeface="Work Sans"/>
                <a:sym typeface="Work Sans"/>
              </a:rPr>
              <a:t>Jammu &amp; Kashmir and Himachal Pradesh</a:t>
            </a:r>
            <a:endParaRPr sz="1600" i="0" u="none" strike="noStrike" cap="none" dirty="0">
              <a:solidFill>
                <a:schemeClr val="tx1"/>
              </a:solidFill>
              <a:latin typeface="Arial"/>
              <a:ea typeface="Arial"/>
              <a:cs typeface="Arial"/>
              <a:sym typeface="Arial"/>
            </a:endParaRPr>
          </a:p>
        </p:txBody>
      </p:sp>
      <p:sp>
        <p:nvSpPr>
          <p:cNvPr id="25" name="Google Shape;298;p2">
            <a:extLst>
              <a:ext uri="{FF2B5EF4-FFF2-40B4-BE49-F238E27FC236}">
                <a16:creationId xmlns:a16="http://schemas.microsoft.com/office/drawing/2014/main" id="{53350B68-02E4-33D0-C8AF-620532B192A7}"/>
              </a:ext>
            </a:extLst>
          </p:cNvPr>
          <p:cNvSpPr/>
          <p:nvPr/>
        </p:nvSpPr>
        <p:spPr>
          <a:xfrm>
            <a:off x="10390773" y="2006525"/>
            <a:ext cx="1722062" cy="1241471"/>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i="0" u="none" strike="noStrike" cap="none" dirty="0">
                <a:solidFill>
                  <a:schemeClr val="tx1"/>
                </a:solidFill>
                <a:latin typeface="Work Sans"/>
                <a:ea typeface="Work Sans"/>
                <a:cs typeface="Work Sans"/>
                <a:sym typeface="Work Sans"/>
              </a:rPr>
              <a:t>WWF</a:t>
            </a:r>
          </a:p>
          <a:p>
            <a:pPr marL="0" marR="0" lvl="0" indent="0" algn="ctr" rtl="0">
              <a:lnSpc>
                <a:spcPct val="100000"/>
              </a:lnSpc>
              <a:spcBef>
                <a:spcPts val="0"/>
              </a:spcBef>
              <a:spcAft>
                <a:spcPts val="0"/>
              </a:spcAft>
              <a:buClr>
                <a:srgbClr val="000000"/>
              </a:buClr>
              <a:buSzPts val="1400"/>
              <a:buFont typeface="Arial"/>
              <a:buNone/>
            </a:pPr>
            <a:r>
              <a:rPr lang="en-US" sz="1600" dirty="0">
                <a:solidFill>
                  <a:schemeClr val="tx1"/>
                </a:solidFill>
                <a:latin typeface="Work Sans"/>
                <a:sym typeface="Work Sans"/>
              </a:rPr>
              <a:t>Sikkim and Arunachal Pradesh</a:t>
            </a:r>
            <a:endParaRPr sz="1600" i="0" u="none" strike="noStrike" cap="none" dirty="0">
              <a:solidFill>
                <a:schemeClr val="tx1"/>
              </a:solidFill>
              <a:latin typeface="Arial"/>
              <a:ea typeface="Arial"/>
              <a:cs typeface="Arial"/>
              <a:sym typeface="Arial"/>
            </a:endParaRPr>
          </a:p>
        </p:txBody>
      </p:sp>
      <p:cxnSp>
        <p:nvCxnSpPr>
          <p:cNvPr id="27" name="Elbow Connector 26">
            <a:extLst>
              <a:ext uri="{FF2B5EF4-FFF2-40B4-BE49-F238E27FC236}">
                <a16:creationId xmlns:a16="http://schemas.microsoft.com/office/drawing/2014/main" id="{28339441-8ADB-7338-678A-1FB0830C0044}"/>
              </a:ext>
            </a:extLst>
          </p:cNvPr>
          <p:cNvCxnSpPr>
            <a:stCxn id="22" idx="2"/>
            <a:endCxn id="23" idx="0"/>
          </p:cNvCxnSpPr>
          <p:nvPr/>
        </p:nvCxnSpPr>
        <p:spPr>
          <a:xfrm rot="5400000">
            <a:off x="7565398" y="603539"/>
            <a:ext cx="606080" cy="2255579"/>
          </a:xfrm>
          <a:prstGeom prst="bentConnector3">
            <a:avLst/>
          </a:prstGeom>
        </p:spPr>
        <p:style>
          <a:lnRef idx="1">
            <a:schemeClr val="dk1"/>
          </a:lnRef>
          <a:fillRef idx="0">
            <a:schemeClr val="dk1"/>
          </a:fillRef>
          <a:effectRef idx="0">
            <a:schemeClr val="dk1"/>
          </a:effectRef>
          <a:fontRef idx="minor">
            <a:schemeClr val="tx1"/>
          </a:fontRef>
        </p:style>
      </p:cxnSp>
      <p:cxnSp>
        <p:nvCxnSpPr>
          <p:cNvPr id="28" name="Elbow Connector 27">
            <a:extLst>
              <a:ext uri="{FF2B5EF4-FFF2-40B4-BE49-F238E27FC236}">
                <a16:creationId xmlns:a16="http://schemas.microsoft.com/office/drawing/2014/main" id="{999A6CCD-1905-4304-FE2A-44D810756E97}"/>
              </a:ext>
            </a:extLst>
          </p:cNvPr>
          <p:cNvCxnSpPr>
            <a:cxnSpLocks/>
            <a:stCxn id="22" idx="2"/>
            <a:endCxn id="25" idx="0"/>
          </p:cNvCxnSpPr>
          <p:nvPr/>
        </p:nvCxnSpPr>
        <p:spPr>
          <a:xfrm rot="16200000" flipH="1">
            <a:off x="9834897" y="589617"/>
            <a:ext cx="578237" cy="2255577"/>
          </a:xfrm>
          <a:prstGeom prst="bentConnector3">
            <a:avLst>
              <a:gd name="adj1" fmla="val 52593"/>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5821C58-9B19-B11B-CDE3-1FDDD28A97D9}"/>
              </a:ext>
            </a:extLst>
          </p:cNvPr>
          <p:cNvCxnSpPr>
            <a:stCxn id="22" idx="2"/>
            <a:endCxn id="24" idx="0"/>
          </p:cNvCxnSpPr>
          <p:nvPr/>
        </p:nvCxnSpPr>
        <p:spPr>
          <a:xfrm flipH="1">
            <a:off x="8996226" y="1428288"/>
            <a:ext cx="1" cy="608227"/>
          </a:xfrm>
          <a:prstGeom prst="line">
            <a:avLst/>
          </a:prstGeom>
        </p:spPr>
        <p:style>
          <a:lnRef idx="1">
            <a:schemeClr val="dk1"/>
          </a:lnRef>
          <a:fillRef idx="0">
            <a:schemeClr val="dk1"/>
          </a:fillRef>
          <a:effectRef idx="0">
            <a:schemeClr val="dk1"/>
          </a:effectRef>
          <a:fontRef idx="minor">
            <a:schemeClr val="tx1"/>
          </a:fontRef>
        </p:style>
      </p:cxnSp>
      <p:sp>
        <p:nvSpPr>
          <p:cNvPr id="36" name="Google Shape;298;p2">
            <a:extLst>
              <a:ext uri="{FF2B5EF4-FFF2-40B4-BE49-F238E27FC236}">
                <a16:creationId xmlns:a16="http://schemas.microsoft.com/office/drawing/2014/main" id="{97F69A8C-25E2-71E5-9171-C640080B9195}"/>
              </a:ext>
            </a:extLst>
          </p:cNvPr>
          <p:cNvSpPr/>
          <p:nvPr/>
        </p:nvSpPr>
        <p:spPr>
          <a:xfrm>
            <a:off x="584201" y="5902529"/>
            <a:ext cx="1319550" cy="50041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Work Sans"/>
                <a:ea typeface="Work Sans"/>
                <a:cs typeface="Work Sans"/>
                <a:sym typeface="Work Sans"/>
              </a:rPr>
              <a:t>718 </a:t>
            </a:r>
            <a:br>
              <a:rPr lang="en-US" sz="1800" b="1" i="0" u="none" strike="noStrike" cap="none" dirty="0">
                <a:solidFill>
                  <a:schemeClr val="tx1"/>
                </a:solidFill>
                <a:latin typeface="Work Sans"/>
                <a:ea typeface="Work Sans"/>
                <a:cs typeface="Work Sans"/>
                <a:sym typeface="Work Sans"/>
              </a:rPr>
            </a:br>
            <a:r>
              <a:rPr lang="en-US" sz="1800" b="1" i="0" u="none" strike="noStrike" cap="none" dirty="0">
                <a:solidFill>
                  <a:schemeClr val="tx1"/>
                </a:solidFill>
                <a:latin typeface="Work Sans"/>
                <a:ea typeface="Work Sans"/>
                <a:cs typeface="Work Sans"/>
                <a:sym typeface="Work Sans"/>
              </a:rPr>
              <a:t>Snow Leopards</a:t>
            </a:r>
            <a:endParaRPr sz="1800" b="1"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112966292"/>
      </p:ext>
    </p:extLst>
  </p:cSld>
  <p:clrMapOvr>
    <a:masterClrMapping/>
  </p:clrMapOvr>
</p:sld>
</file>

<file path=ppt/theme/theme1.xml><?xml version="1.0" encoding="utf-8"?>
<a:theme xmlns:a="http://schemas.openxmlformats.org/drawingml/2006/main" name="1_Office Theme">
  <a:themeElements>
    <a:clrScheme name="GDi">
      <a:dk1>
        <a:srgbClr val="000000"/>
      </a:dk1>
      <a:lt1>
        <a:srgbClr val="FFFFFF"/>
      </a:lt1>
      <a:dk2>
        <a:srgbClr val="204B75"/>
      </a:dk2>
      <a:lt2>
        <a:srgbClr val="CB3600"/>
      </a:lt2>
      <a:accent1>
        <a:srgbClr val="F4AE1A"/>
      </a:accent1>
      <a:accent2>
        <a:srgbClr val="027267"/>
      </a:accent2>
      <a:accent3>
        <a:srgbClr val="915BA6"/>
      </a:accent3>
      <a:accent4>
        <a:srgbClr val="94404E"/>
      </a:accent4>
      <a:accent5>
        <a:srgbClr val="EF4924"/>
      </a:accent5>
      <a:accent6>
        <a:srgbClr val="518BC9"/>
      </a:accent6>
      <a:hlink>
        <a:srgbClr val="518BC9"/>
      </a:hlink>
      <a:folHlink>
        <a:srgbClr val="9440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Di">
    <a:dk1>
      <a:srgbClr val="000000"/>
    </a:dk1>
    <a:lt1>
      <a:srgbClr val="FFFFFF"/>
    </a:lt1>
    <a:dk2>
      <a:srgbClr val="204B75"/>
    </a:dk2>
    <a:lt2>
      <a:srgbClr val="CB3600"/>
    </a:lt2>
    <a:accent1>
      <a:srgbClr val="F4AE1A"/>
    </a:accent1>
    <a:accent2>
      <a:srgbClr val="027267"/>
    </a:accent2>
    <a:accent3>
      <a:srgbClr val="915BA6"/>
    </a:accent3>
    <a:accent4>
      <a:srgbClr val="94404E"/>
    </a:accent4>
    <a:accent5>
      <a:srgbClr val="EF4924"/>
    </a:accent5>
    <a:accent6>
      <a:srgbClr val="518BC9"/>
    </a:accent6>
    <a:hlink>
      <a:srgbClr val="518BC9"/>
    </a:hlink>
    <a:folHlink>
      <a:srgbClr val="94404E"/>
    </a:folHlink>
  </a:clrScheme>
</a:themeOverride>
</file>

<file path=docProps/app.xml><?xml version="1.0" encoding="utf-8"?>
<Properties xmlns="http://schemas.openxmlformats.org/officeDocument/2006/extended-properties" xmlns:vt="http://schemas.openxmlformats.org/officeDocument/2006/docPropsVTypes">
  <Template/>
  <TotalTime>4039</TotalTime>
  <Words>1079</Words>
  <Application>Microsoft Office PowerPoint</Application>
  <PresentationFormat>Widescreen</PresentationFormat>
  <Paragraphs>201</Paragraphs>
  <Slides>16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Poppins Medium</vt:lpstr>
      <vt:lpstr>Wingdings</vt:lpstr>
      <vt:lpstr>Poppins</vt:lpstr>
      <vt:lpstr>Work Sans</vt:lpstr>
      <vt:lpstr>Times New Roman</vt:lpstr>
      <vt:lpstr>Calibri</vt:lpstr>
      <vt:lpstr>Edwardian Script ITC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Rajat Asthana</dc:creator>
  <cp:lastModifiedBy>Admin</cp:lastModifiedBy>
  <cp:revision>101</cp:revision>
  <cp:lastPrinted>2023-09-26T00:09:19Z</cp:lastPrinted>
  <dcterms:created xsi:type="dcterms:W3CDTF">2022-12-13T11:36:17Z</dcterms:created>
  <dcterms:modified xsi:type="dcterms:W3CDTF">2024-02-11T01:21:45Z</dcterms:modified>
</cp:coreProperties>
</file>